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269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1845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994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6606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2190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1009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2359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572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707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303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5354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458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177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336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309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950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E800D-75D4-47CE-B2F3-12ED74567746}" type="datetimeFigureOut">
              <a:rPr lang="th-TH" smtClean="0"/>
              <a:t>06/05/68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4AB034-816E-4A04-8B46-3677B4972D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250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มหาวิทยาลัยแม่โจ้ - วิกิพีเดีย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731" y="407169"/>
            <a:ext cx="1170945" cy="117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กล่องข้อความ 3"/>
          <p:cNvSpPr txBox="1"/>
          <p:nvPr/>
        </p:nvSpPr>
        <p:spPr>
          <a:xfrm>
            <a:off x="3509011" y="1593056"/>
            <a:ext cx="5343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ตัวอย่างการจัดส่งผลงานทางวิชาการ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3429001" y="2315884"/>
            <a:ext cx="5980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 งานตำแหน่งและอัตรากำลัง กองบริหารทรัพยากรบุคคล สำนักงานมหาวิทยาลัย</a:t>
            </a:r>
          </a:p>
        </p:txBody>
      </p:sp>
      <p:grpSp>
        <p:nvGrpSpPr>
          <p:cNvPr id="13" name="กลุ่ม 12"/>
          <p:cNvGrpSpPr/>
          <p:nvPr/>
        </p:nvGrpSpPr>
        <p:grpSpPr>
          <a:xfrm>
            <a:off x="2425304" y="3586163"/>
            <a:ext cx="1435894" cy="828676"/>
            <a:chOff x="1971675" y="3586163"/>
            <a:chExt cx="1435894" cy="828676"/>
          </a:xfrm>
        </p:grpSpPr>
        <p:sp>
          <p:nvSpPr>
            <p:cNvPr id="12" name="รูปห้าเหลี่ยม 11"/>
            <p:cNvSpPr/>
            <p:nvPr/>
          </p:nvSpPr>
          <p:spPr>
            <a:xfrm>
              <a:off x="1971675" y="3586163"/>
              <a:ext cx="1435894" cy="828676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0" name="กล่องข้อความ 9"/>
            <p:cNvSpPr txBox="1"/>
            <p:nvPr/>
          </p:nvSpPr>
          <p:spPr>
            <a:xfrm>
              <a:off x="2178844" y="3776810"/>
              <a:ext cx="935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อาจารย์</a:t>
              </a:r>
            </a:p>
          </p:txBody>
        </p:sp>
      </p:grpSp>
      <p:grpSp>
        <p:nvGrpSpPr>
          <p:cNvPr id="14" name="กลุ่ม 13"/>
          <p:cNvGrpSpPr/>
          <p:nvPr/>
        </p:nvGrpSpPr>
        <p:grpSpPr>
          <a:xfrm>
            <a:off x="4282678" y="3586163"/>
            <a:ext cx="1459708" cy="828676"/>
            <a:chOff x="3829049" y="3586163"/>
            <a:chExt cx="1459708" cy="828676"/>
          </a:xfrm>
        </p:grpSpPr>
        <p:sp>
          <p:nvSpPr>
            <p:cNvPr id="16" name="รูปห้าเหลี่ยม 15"/>
            <p:cNvSpPr/>
            <p:nvPr/>
          </p:nvSpPr>
          <p:spPr>
            <a:xfrm>
              <a:off x="3864769" y="3586163"/>
              <a:ext cx="1423988" cy="828676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7" name="กล่องข้อความ 16"/>
            <p:cNvSpPr txBox="1"/>
            <p:nvPr/>
          </p:nvSpPr>
          <p:spPr>
            <a:xfrm>
              <a:off x="3829049" y="3822976"/>
              <a:ext cx="14239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ผู้ช่วยศาสตราจารย์</a:t>
              </a:r>
            </a:p>
          </p:txBody>
        </p:sp>
      </p:grpSp>
      <p:grpSp>
        <p:nvGrpSpPr>
          <p:cNvPr id="24" name="กลุ่ม 23"/>
          <p:cNvGrpSpPr/>
          <p:nvPr/>
        </p:nvGrpSpPr>
        <p:grpSpPr>
          <a:xfrm>
            <a:off x="8293896" y="3586163"/>
            <a:ext cx="1435894" cy="828676"/>
            <a:chOff x="7840267" y="3586163"/>
            <a:chExt cx="1435894" cy="828676"/>
          </a:xfrm>
        </p:grpSpPr>
        <p:sp>
          <p:nvSpPr>
            <p:cNvPr id="22" name="รูปห้าเหลี่ยม 21"/>
            <p:cNvSpPr/>
            <p:nvPr/>
          </p:nvSpPr>
          <p:spPr>
            <a:xfrm>
              <a:off x="7840267" y="3586163"/>
              <a:ext cx="1435894" cy="828676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3" name="กล่องข้อความ 22"/>
            <p:cNvSpPr txBox="1"/>
            <p:nvPr/>
          </p:nvSpPr>
          <p:spPr>
            <a:xfrm>
              <a:off x="8004572" y="3819674"/>
              <a:ext cx="10394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ศาสตราจารย์</a:t>
              </a:r>
            </a:p>
          </p:txBody>
        </p:sp>
      </p:grpSp>
      <p:grpSp>
        <p:nvGrpSpPr>
          <p:cNvPr id="25" name="กลุ่ม 24"/>
          <p:cNvGrpSpPr/>
          <p:nvPr/>
        </p:nvGrpSpPr>
        <p:grpSpPr>
          <a:xfrm>
            <a:off x="6247841" y="3586163"/>
            <a:ext cx="1459708" cy="828676"/>
            <a:chOff x="3829049" y="3586163"/>
            <a:chExt cx="1459708" cy="828676"/>
          </a:xfrm>
        </p:grpSpPr>
        <p:sp>
          <p:nvSpPr>
            <p:cNvPr id="26" name="รูปห้าเหลี่ยม 25"/>
            <p:cNvSpPr/>
            <p:nvPr/>
          </p:nvSpPr>
          <p:spPr>
            <a:xfrm>
              <a:off x="3864769" y="3586163"/>
              <a:ext cx="1423988" cy="828676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7" name="กล่องข้อความ 26"/>
            <p:cNvSpPr txBox="1"/>
            <p:nvPr/>
          </p:nvSpPr>
          <p:spPr>
            <a:xfrm>
              <a:off x="3829049" y="3822976"/>
              <a:ext cx="14239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รองศาสตราจารย์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061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สี่เหลี่ยมผืนผ้ามุมมน 29"/>
          <p:cNvSpPr/>
          <p:nvPr/>
        </p:nvSpPr>
        <p:spPr>
          <a:xfrm>
            <a:off x="7266689" y="3082620"/>
            <a:ext cx="1928813" cy="810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7318943" y="1894717"/>
            <a:ext cx="1928813" cy="825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3591981" y="591882"/>
            <a:ext cx="6265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จำนวนเอกสารที่ต้องนำส่งมหาวิทยาลัย</a:t>
            </a:r>
          </a:p>
        </p:txBody>
      </p:sp>
      <p:sp>
        <p:nvSpPr>
          <p:cNvPr id="12" name="รูปห้าเหลี่ยม 11"/>
          <p:cNvSpPr/>
          <p:nvPr/>
        </p:nvSpPr>
        <p:spPr>
          <a:xfrm>
            <a:off x="4478894" y="1912595"/>
            <a:ext cx="2478881" cy="8286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4400994" y="2049411"/>
            <a:ext cx="24393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ขอตำแหน่งโดยวิธีปกติ </a:t>
            </a:r>
          </a:p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(วิธีที่ 1 และวิธีที่ 2)</a:t>
            </a:r>
          </a:p>
        </p:txBody>
      </p:sp>
      <p:grpSp>
        <p:nvGrpSpPr>
          <p:cNvPr id="19" name="กลุ่ม 18"/>
          <p:cNvGrpSpPr/>
          <p:nvPr/>
        </p:nvGrpSpPr>
        <p:grpSpPr>
          <a:xfrm>
            <a:off x="4468586" y="3028102"/>
            <a:ext cx="2478881" cy="892820"/>
            <a:chOff x="1550193" y="1868952"/>
            <a:chExt cx="2478881" cy="892820"/>
          </a:xfrm>
        </p:grpSpPr>
        <p:sp>
          <p:nvSpPr>
            <p:cNvPr id="20" name="รูปห้าเหลี่ยม 19"/>
            <p:cNvSpPr/>
            <p:nvPr/>
          </p:nvSpPr>
          <p:spPr>
            <a:xfrm>
              <a:off x="1550193" y="1868952"/>
              <a:ext cx="2478881" cy="828676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1" name="กล่องข้อความ 20"/>
            <p:cNvSpPr txBox="1"/>
            <p:nvPr/>
          </p:nvSpPr>
          <p:spPr>
            <a:xfrm>
              <a:off x="1589756" y="1930775"/>
              <a:ext cx="21035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ขอตำแหน่ง</a:t>
              </a:r>
            </a:p>
            <a:p>
              <a:pPr algn="ctr"/>
              <a:r>
                <a:rPr lang="th-TH" sz="2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โดยวิธีพิเศษ</a:t>
              </a:r>
            </a:p>
          </p:txBody>
        </p:sp>
      </p:grpSp>
      <p:sp>
        <p:nvSpPr>
          <p:cNvPr id="7" name="กล่องข้อความ 6"/>
          <p:cNvSpPr txBox="1"/>
          <p:nvPr/>
        </p:nvSpPr>
        <p:spPr>
          <a:xfrm>
            <a:off x="7380990" y="2046284"/>
            <a:ext cx="2293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6 ชุด</a:t>
            </a:r>
          </a:p>
        </p:txBody>
      </p:sp>
      <p:sp>
        <p:nvSpPr>
          <p:cNvPr id="29" name="กล่องข้อความ 28"/>
          <p:cNvSpPr txBox="1"/>
          <p:nvPr/>
        </p:nvSpPr>
        <p:spPr>
          <a:xfrm>
            <a:off x="7433243" y="3149711"/>
            <a:ext cx="1628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6 ชุด</a:t>
            </a:r>
          </a:p>
        </p:txBody>
      </p:sp>
      <p:sp>
        <p:nvSpPr>
          <p:cNvPr id="9" name="แผนผังลําดับงาน: กระบวนการสำรอง 8"/>
          <p:cNvSpPr/>
          <p:nvPr/>
        </p:nvSpPr>
        <p:spPr>
          <a:xfrm>
            <a:off x="2822222" y="4189645"/>
            <a:ext cx="6754145" cy="88582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คำบรรยายภาพแบบลูกศรขวา 14"/>
          <p:cNvSpPr/>
          <p:nvPr/>
        </p:nvSpPr>
        <p:spPr>
          <a:xfrm>
            <a:off x="2904378" y="1894717"/>
            <a:ext cx="1496616" cy="1962061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2" name="กล่องข้อความ 31"/>
          <p:cNvSpPr txBox="1"/>
          <p:nvPr/>
        </p:nvSpPr>
        <p:spPr>
          <a:xfrm>
            <a:off x="2858976" y="2379224"/>
            <a:ext cx="1310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1</a:t>
            </a: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ผลงานวิชาการ</a:t>
            </a:r>
          </a:p>
        </p:txBody>
      </p:sp>
      <p:sp>
        <p:nvSpPr>
          <p:cNvPr id="33" name="กล่องข้อความ 32"/>
          <p:cNvSpPr txBox="1"/>
          <p:nvPr/>
        </p:nvSpPr>
        <p:spPr>
          <a:xfrm>
            <a:off x="3075556" y="4161605"/>
            <a:ext cx="6500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ส่วนที่ 2 สรุปผลการประเมินการสอน (แบบสรุปรายงานการประเมินการสอน แบบ </a:t>
            </a:r>
            <a:r>
              <a:rPr lang="th-TH" sz="2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ป.ส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.6) จำนวน 1 ชุด</a:t>
            </a: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**พร้อมแนบ </a:t>
            </a:r>
            <a:r>
              <a:rPr lang="th-TH" sz="1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คส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.แต่งตั้งคณะอนุกรรมการประเมินการสอน**</a:t>
            </a:r>
          </a:p>
        </p:txBody>
      </p:sp>
    </p:spTree>
    <p:extLst>
      <p:ext uri="{BB962C8B-B14F-4D97-AF65-F5344CB8AC3E}">
        <p14:creationId xmlns:p14="http://schemas.microsoft.com/office/powerpoint/2010/main" val="337925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3110173" y="929005"/>
            <a:ext cx="6265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การบรรจุผลงานเพื่อส่งให้มหาวิทยาลัย</a:t>
            </a:r>
          </a:p>
        </p:txBody>
      </p:sp>
      <p:sp>
        <p:nvSpPr>
          <p:cNvPr id="19" name="กล่องข้อความ 18"/>
          <p:cNvSpPr txBox="1"/>
          <p:nvPr/>
        </p:nvSpPr>
        <p:spPr>
          <a:xfrm>
            <a:off x="1371600" y="2134731"/>
            <a:ext cx="9265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บรรจุผลงานลงในกล่อง หรือ ซองเอกสารสีน้ำตาล (ในกรณีที่เอกสารมีจำนวนน้อย) 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โดยติดชื่อ และข้อมูลผู้ขอกำหนดตำแหน่ง ด้านข้างกล่อง หรือด้านหน้าซอง</a:t>
            </a:r>
          </a:p>
        </p:txBody>
      </p:sp>
    </p:spTree>
    <p:extLst>
      <p:ext uri="{BB962C8B-B14F-4D97-AF65-F5344CB8AC3E}">
        <p14:creationId xmlns:p14="http://schemas.microsoft.com/office/powerpoint/2010/main" val="58063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902442" y="162280"/>
            <a:ext cx="6563775" cy="469106"/>
          </a:xfrm>
        </p:spPr>
        <p:txBody>
          <a:bodyPr>
            <a:normAutofit fontScale="90000"/>
          </a:bodyPr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วิธีการจัดเรียงรูปเล่มผลงานทางวิชาการ ประกอบด้วย</a:t>
            </a: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066043" y="755632"/>
            <a:ext cx="848809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หน้าปก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แบบคำขอรับการพิจารณากำหนดตำแหน่งทางวิชาการ (แบบ </a:t>
            </a:r>
            <a:r>
              <a:rPr lang="th-TH" sz="2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ก.พ.อ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.03)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แบบรับรองจริยธรรมและจรรยาบรรณทางวิชาการ(หากผลงานที่ใช้เสนอขอมีการขอจริยธรรมขอให้แนบทุกเรื่อง)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ใบคั่นหน้าแต่ละผลงาน (ระบุผลงานเรื่องที่....(</a:t>
            </a:r>
            <a:r>
              <a:rPr lang="th-TH" sz="16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โดยจัดเรียงตามลำดับในแบบ </a:t>
            </a:r>
            <a:r>
              <a:rPr lang="th-TH" sz="1600" b="1" i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ก.พ.อ</a:t>
            </a:r>
            <a:r>
              <a:rPr lang="th-TH" sz="16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.03)/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ชื่อเรื่องผลงาน......)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 แบบแสดงหลักฐานการมีส่วนร่วมในผลงานทางวิชาการ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6. หนังสือรับรองการตีพิมพ์ผลงานทางวิชาการในฐานข้อมูล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7. ผลงานทางวิชาการเรื่องนั้น ๆ 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- หน้าปกวารสาร/บทความ/ผลงาน ที่มีรายละเอียดชื่อวารสาร ปี/เล่ม ที่ตีพิมพ์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- รายชื่อผู้ทรงคุณวุฒิ/บรรณาธิการ ของวารสาร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- ผลงาน/บทความ ที่ได้รับการตีพิมพ์เผยแพร่</a:t>
            </a:r>
          </a:p>
          <a:p>
            <a:r>
              <a:rPr lang="th-TH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**กรณีเสนอผลงานด้วยตำรา/หนังสือ** 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8. ใบคั่นหน้า (ระบุชื่อตำรา/หนังสือ)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- แบบรับรองการเผยแพร่ผลงานทางวิชาการ “ตำรา/หนังสือ”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- คำสั่งแต่งตั้งคณะกรรมการผู้ทรงคุณวุฒิ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reviewer 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 ตำรา/หนังสือ 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- ผลประเมินโดยคณะกรรมการผู้ทรงคุณวุฒิ 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reviewer 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 ตำรา/หนังสือ ทุกท่าน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- หลักฐานตอบรับการเผยแพร่ตำรา/หนังสือ ไปยังสถาบันอุดมศึกษาหรือหน่วยงานภายนอก ไม่น้อยกว่า 3 แห่ง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- มคอ.3 รายละเอียดวิชาที่ตำรา</a:t>
            </a:r>
            <a:r>
              <a:rPr lang="th-TH" sz="2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นั้นๆ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ใช้ประกอบในการเรียนการสอน (กรณีเสนอขอผลงานด้วยตำรา)</a:t>
            </a:r>
          </a:p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(กรณีที่เผยแพร่โดยโรงพิมพ์/สำนักพิมพ์ให้แนบหลักฐานว่าตำรา/หนังสือนั้น โรงพิมพ์/สำนักพิมพ์ได้ผ่านการ</a:t>
            </a: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จากผู้ทรงคุณวุฒิฯในสาขาวิชา</a:t>
            </a:r>
            <a:r>
              <a:rPr lang="th-TH" sz="2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นั้นๆ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หรือที่เกี่ยวข้องที่มาจากหลากหลายสถาบัน</a:t>
            </a:r>
          </a:p>
        </p:txBody>
      </p:sp>
    </p:spTree>
    <p:extLst>
      <p:ext uri="{BB962C8B-B14F-4D97-AF65-F5344CB8AC3E}">
        <p14:creationId xmlns:p14="http://schemas.microsoft.com/office/powerpoint/2010/main" val="168120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5511199" y="95455"/>
            <a:ext cx="1382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786862" y="1025286"/>
            <a:ext cx="3457874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หน้าปก</a:t>
            </a: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1786862" y="1595455"/>
            <a:ext cx="3457874" cy="470898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เอกสารประกอบการพิจารณา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เสนอขอกำหนดตำแหน่งทางวิชาการ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ระดับ.........................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ชื่อผู้เสนอขอ..............................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สาขาวิชา...............หน่วยงาน...........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มหาวิทยาลัยแม่</a:t>
            </a:r>
            <a:r>
              <a:rPr lang="th-TH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โจ้</a:t>
            </a:r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8" name="Picture 2" descr="มหาวิทยาลัยแม่โจ้ - วิกิพีเดีย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679" y="1895495"/>
            <a:ext cx="654239" cy="65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กล่องข้อความ 8"/>
          <p:cNvSpPr txBox="1"/>
          <p:nvPr/>
        </p:nvSpPr>
        <p:spPr>
          <a:xfrm>
            <a:off x="6685434" y="1060172"/>
            <a:ext cx="3457874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แบบ </a:t>
            </a:r>
            <a:r>
              <a:rPr lang="th-TH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ก.พ.อ</a:t>
            </a:r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 03</a:t>
            </a: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434" y="1573617"/>
            <a:ext cx="3457874" cy="4730819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1394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5337028" y="48095"/>
            <a:ext cx="2248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(ต่อ)</a:t>
            </a: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831857" y="871511"/>
            <a:ext cx="3457874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แบบรับรองจริยธรรมฯ</a:t>
            </a: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6625926" y="871511"/>
            <a:ext cx="3457874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ใบคั่นหน้าผลงานแต่ละเรื่อง</a:t>
            </a: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857" y="1371890"/>
            <a:ext cx="3457874" cy="504489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10" name="กล่องข้อความ 9"/>
          <p:cNvSpPr txBox="1"/>
          <p:nvPr/>
        </p:nvSpPr>
        <p:spPr>
          <a:xfrm>
            <a:off x="6625926" y="1387151"/>
            <a:ext cx="3457874" cy="501675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ผลงานเรื่องที่..................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(จัดรียงตามลำดับในแบบ </a:t>
            </a:r>
            <a:r>
              <a:rPr lang="th-TH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ก.พ.อ</a:t>
            </a:r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.03)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ชื่อผลงาน.....................................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0739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4727428" y="182540"/>
            <a:ext cx="2248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(ต่อ)</a:t>
            </a: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730257" y="876612"/>
            <a:ext cx="3457874" cy="33855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แบบแสดงหลักฐานการมีส่วนร่วมในผลงานวิชาการทั่วไป</a:t>
            </a: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6524326" y="876612"/>
            <a:ext cx="345787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หนังสือรับรองการตีพิมพ์ผลงานวิชาการในฐานข้อมูล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257" y="1500696"/>
            <a:ext cx="3456063" cy="4409522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326" y="1439736"/>
            <a:ext cx="3457874" cy="4680712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8343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5496804" y="208216"/>
            <a:ext cx="2248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(ต่อ)</a:t>
            </a: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326759" y="1467194"/>
            <a:ext cx="2445503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หน้าปกวารสาร/บทความ/ผลงาน</a:t>
            </a: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ที่มีรายละเอียดชื่อวารสาร ปี/เล่ม ที่ตีพิมพ์</a:t>
            </a: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5150314" y="845522"/>
            <a:ext cx="2594627" cy="33855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ผลงานวิชาการที่เสนอขอแต่ละเรื่อง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5150315" y="1378688"/>
            <a:ext cx="2641884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รายชื่อผู้ทรงคุณวุฒิ/บรรณาธิการ ของวารสาร</a:t>
            </a: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8665964" y="1381458"/>
            <a:ext cx="2641884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ผลงาน/บทความ ที่ได้รับการตีพิมพ์เผยแพร่</a:t>
            </a: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54" y="2082800"/>
            <a:ext cx="2109908" cy="320040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544" y="2082800"/>
            <a:ext cx="1826099" cy="3200400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038" y="1990414"/>
            <a:ext cx="2129002" cy="315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55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5211222" y="129659"/>
            <a:ext cx="2248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(ต่อ)</a:t>
            </a: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585079" y="1353035"/>
            <a:ext cx="244550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ใบคั่นหน้า (ระบุชื่อตำรา/หนังสือ)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3209612" y="1353035"/>
            <a:ext cx="2703507" cy="27699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แบบรับรองการเผยแพร่ผลงานทางวิชาการ “ตำรา/หนังสือ”</a:t>
            </a: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6114264" y="1355874"/>
            <a:ext cx="2724935" cy="440120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คำสั่งแต่งตั้งคณะกรรมการผู้ทรงคุณวุฒิ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reviewer 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 ตำรา/หนังสือ</a:t>
            </a: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(มหาวิทยาลัยเป็นผู้แต่งตั้ง)</a:t>
            </a: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โดยแนบผลประเมินโดยคณะกรรมการผู้ทรงคุณวุฒิ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peer reviewer 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 ตำรา/หนังสือ ทุกท่าน</a:t>
            </a: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461264" y="716841"/>
            <a:ext cx="4156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**กรณีเสนอผลงานด้วยตำรา/หนังสือ** </a:t>
            </a: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585079" y="1782033"/>
            <a:ext cx="2445503" cy="403187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ผลงานเรื่องที่..................</a:t>
            </a:r>
          </a:p>
          <a:p>
            <a:pPr algn="ctr"/>
            <a:r>
              <a:rPr lang="th-T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(จัดรียงตามลำดับในแบบ </a:t>
            </a:r>
            <a:r>
              <a:rPr lang="th-TH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ก.พ.อ</a:t>
            </a:r>
            <a:r>
              <a:rPr lang="th-T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.03)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ชื่อตำรา/หนังสือ.....................................</a:t>
            </a: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359" y="1798894"/>
            <a:ext cx="2717944" cy="403307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11" name="กล่องข้อความ 10"/>
          <p:cNvSpPr txBox="1"/>
          <p:nvPr/>
        </p:nvSpPr>
        <p:spPr>
          <a:xfrm>
            <a:off x="8945111" y="1360447"/>
            <a:ext cx="2641884" cy="116955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หลักฐานตอบรับการเผยแพร่ตำรา/หนังสือ</a:t>
            </a: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ไปยังสถาบันอุดมศึกษาหรือหน่วยงานภายนอก </a:t>
            </a:r>
          </a:p>
          <a:p>
            <a:pPr algn="ct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ไม่น้อยกว่า 3 แห่ง ได้แก่ หนังสือตอบรับ/หนังสือขอบคุณ/หลักฐานอื่น ๆ ที่แสดงให้เห็นถึงการเผยแพร่ไปยังหน่วยงานนั้น ๆ </a:t>
            </a:r>
          </a:p>
        </p:txBody>
      </p:sp>
      <p:pic>
        <p:nvPicPr>
          <p:cNvPr id="12" name="รูปภาพ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291" y="2794344"/>
            <a:ext cx="2282880" cy="2775722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027509345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316</TotalTime>
  <Words>682</Words>
  <Application>Microsoft Office PowerPoint</Application>
  <PresentationFormat>แบบจอกว้าง</PresentationFormat>
  <Paragraphs>115</Paragraphs>
  <Slides>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6" baseType="lpstr">
      <vt:lpstr>Arial</vt:lpstr>
      <vt:lpstr>Cordia New</vt:lpstr>
      <vt:lpstr>IrisUPC</vt:lpstr>
      <vt:lpstr>TH SarabunPSK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วิธีการจัดเรียงรูปเล่มผลงานทางวิชาการ ประกอบด้วย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jiffy_s</cp:lastModifiedBy>
  <cp:revision>31</cp:revision>
  <cp:lastPrinted>2025-05-06T04:32:23Z</cp:lastPrinted>
  <dcterms:created xsi:type="dcterms:W3CDTF">2022-09-13T04:32:46Z</dcterms:created>
  <dcterms:modified xsi:type="dcterms:W3CDTF">2025-05-06T04:52:59Z</dcterms:modified>
</cp:coreProperties>
</file>