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sldIdLst>
    <p:sldId id="345" r:id="rId4"/>
    <p:sldId id="364" r:id="rId5"/>
    <p:sldId id="366" r:id="rId6"/>
    <p:sldId id="308" r:id="rId7"/>
    <p:sldId id="347" r:id="rId8"/>
    <p:sldId id="348" r:id="rId9"/>
    <p:sldId id="351" r:id="rId10"/>
    <p:sldId id="350" r:id="rId11"/>
    <p:sldId id="368" r:id="rId12"/>
    <p:sldId id="352" r:id="rId13"/>
    <p:sldId id="367" r:id="rId14"/>
    <p:sldId id="365" r:id="rId15"/>
    <p:sldId id="356" r:id="rId16"/>
    <p:sldId id="353" r:id="rId17"/>
    <p:sldId id="354" r:id="rId18"/>
    <p:sldId id="358" r:id="rId19"/>
    <p:sldId id="357" r:id="rId20"/>
    <p:sldId id="355" r:id="rId21"/>
    <p:sldId id="320" r:id="rId22"/>
    <p:sldId id="321" r:id="rId23"/>
    <p:sldId id="322" r:id="rId24"/>
    <p:sldId id="359" r:id="rId25"/>
    <p:sldId id="310" r:id="rId26"/>
    <p:sldId id="362" r:id="rId27"/>
    <p:sldId id="363" r:id="rId28"/>
    <p:sldId id="360" r:id="rId29"/>
    <p:sldId id="361" r:id="rId30"/>
    <p:sldId id="309" r:id="rId31"/>
    <p:sldId id="303" r:id="rId32"/>
    <p:sldId id="302" r:id="rId33"/>
    <p:sldId id="304" r:id="rId34"/>
    <p:sldId id="307" r:id="rId35"/>
    <p:sldId id="305" r:id="rId36"/>
    <p:sldId id="306" r:id="rId37"/>
    <p:sldId id="268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43" autoAdjust="0"/>
    <p:restoredTop sz="98413" autoAdjust="0"/>
  </p:normalViewPr>
  <p:slideViewPr>
    <p:cSldViewPr>
      <p:cViewPr varScale="1">
        <p:scale>
          <a:sx n="82" d="100"/>
          <a:sy n="82" d="100"/>
        </p:scale>
        <p:origin x="917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9385C6-072B-42F4-A571-39687CFB96F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88473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C7E037-91BE-419D-9DCE-10F7F74002E0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19925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941A27-172E-4230-B7A2-078E9500229B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76146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FE7822-FD99-4B51-AA3C-45C7F38A903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12825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8870E3-BAC7-466B-8E7D-64494A62AB3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97357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0345F7-93D5-416B-A9EE-A0D9AA9EE0A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9052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8D4939-94CD-4EC9-BF78-9BAF5A78194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97336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AFC039-7CF0-4758-B53B-D29DD126B4F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3383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EF681A-3197-4AA0-8127-CE5197522FA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05565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49695B-35BC-4F7C-B6C5-ADE6769F0A0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24500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DCF73D-8FBC-495C-8FC6-B11C9C5E4B8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48845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159A64-A62B-442D-A039-B56AE2488C0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34461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h-TH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B9F9F4-0DC8-4E7C-BB89-93CA3A4AB7E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497869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9385C6-072B-42F4-A571-39687CFB96F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339376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C7E037-91BE-419D-9DCE-10F7F74002E0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350300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941A27-172E-4230-B7A2-078E9500229B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444413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FE7822-FD99-4B51-AA3C-45C7F38A903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587057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8870E3-BAC7-466B-8E7D-64494A62AB3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0841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0345F7-93D5-416B-A9EE-A0D9AA9EE0A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77303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8D4939-94CD-4EC9-BF78-9BAF5A78194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134764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AFC039-7CF0-4758-B53B-D29DD126B4F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49055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EF681A-3197-4AA0-8127-CE5197522FA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325643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49695B-35BC-4F7C-B6C5-ADE6769F0A0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519186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DCF73D-8FBC-495C-8FC6-B11C9C5E4B8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411479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159A64-A62B-442D-A039-B56AE2488C0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510176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h-TH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B9F9F4-0DC8-4E7C-BB89-93CA3A4AB7E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9580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4A9A0-D45F-4630-9595-2104D5DE49F6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65CB2-257D-4CDE-9F33-DCD6B2203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text styles</a:t>
            </a:r>
          </a:p>
          <a:p>
            <a:pPr lvl="1"/>
            <a:r>
              <a:rPr lang="th-TH" altLang="en-US" smtClean="0"/>
              <a:t>Second level</a:t>
            </a:r>
          </a:p>
          <a:p>
            <a:pPr lvl="2"/>
            <a:r>
              <a:rPr lang="th-TH" altLang="en-US" smtClean="0"/>
              <a:t>Third level</a:t>
            </a:r>
          </a:p>
          <a:p>
            <a:pPr lvl="3"/>
            <a:r>
              <a:rPr lang="th-TH" altLang="en-US" smtClean="0"/>
              <a:t>Fourth level</a:t>
            </a:r>
          </a:p>
          <a:p>
            <a:pPr lvl="4"/>
            <a:r>
              <a:rPr lang="th-TH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6A68C1-817E-4C7D-ABDD-1DB479929B6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5115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text styles</a:t>
            </a:r>
          </a:p>
          <a:p>
            <a:pPr lvl="1"/>
            <a:r>
              <a:rPr lang="th-TH" altLang="en-US" smtClean="0"/>
              <a:t>Second level</a:t>
            </a:r>
          </a:p>
          <a:p>
            <a:pPr lvl="2"/>
            <a:r>
              <a:rPr lang="th-TH" altLang="en-US" smtClean="0"/>
              <a:t>Third level</a:t>
            </a:r>
          </a:p>
          <a:p>
            <a:pPr lvl="3"/>
            <a:r>
              <a:rPr lang="th-TH" altLang="en-US" smtClean="0"/>
              <a:t>Fourth level</a:t>
            </a:r>
          </a:p>
          <a:p>
            <a:pPr lvl="4"/>
            <a:r>
              <a:rPr lang="th-TH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6A68C1-817E-4C7D-ABDD-1DB479929B6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8519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8350696" cy="2880319"/>
          </a:xfrm>
        </p:spPr>
        <p:txBody>
          <a:bodyPr>
            <a:noAutofit/>
          </a:bodyPr>
          <a:lstStyle/>
          <a:p>
            <a:r>
              <a:rPr lang="th-TH" sz="6000" b="1" dirty="0" smtClean="0"/>
              <a:t>การใช้ </a:t>
            </a:r>
            <a:r>
              <a:rPr lang="en-US" sz="6000" b="1" dirty="0" smtClean="0"/>
              <a:t>AI: </a:t>
            </a:r>
            <a:r>
              <a:rPr lang="en-US" sz="6000" b="1" dirty="0" err="1" smtClean="0"/>
              <a:t>ChatGPT</a:t>
            </a:r>
            <a:r>
              <a:rPr lang="en-US" sz="6000" b="1" dirty="0" smtClean="0"/>
              <a:t> </a:t>
            </a:r>
            <a:r>
              <a:rPr lang="th-TH" sz="6000" b="1" dirty="0" smtClean="0"/>
              <a:t>กับงานวิจัย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: </a:t>
            </a:r>
            <a:r>
              <a:rPr lang="th-TH" sz="6000" b="1" dirty="0" smtClean="0"/>
              <a:t>ช่วยได้บ้าง ผ่อนแรงได้บ้าง</a:t>
            </a:r>
            <a:br>
              <a:rPr lang="th-TH" sz="6000" b="1" dirty="0" smtClean="0"/>
            </a:b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FF0000"/>
                </a:solidFill>
              </a:rPr>
              <a:t>รศ.ดร.โยธิน แสวงดี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สถาบันวิจัยและพัฒนา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มหาวิทยาลัยราชภัฏสวนสุนันทา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5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2218258"/>
          </a:xfrm>
        </p:spPr>
        <p:txBody>
          <a:bodyPr/>
          <a:lstStyle/>
          <a:p>
            <a:r>
              <a:rPr lang="th-TH" sz="2800" b="1" dirty="0" smtClean="0">
                <a:solidFill>
                  <a:srgbClr val="00B0F0"/>
                </a:solidFill>
              </a:rPr>
              <a:t>การทำงานของ </a:t>
            </a:r>
            <a:r>
              <a:rPr lang="en-US" sz="2800" b="1" dirty="0" smtClean="0">
                <a:solidFill>
                  <a:srgbClr val="00B0F0"/>
                </a:solidFill>
              </a:rPr>
              <a:t>AI </a:t>
            </a:r>
            <a:r>
              <a:rPr lang="th-TH" sz="2800" b="1" dirty="0" smtClean="0">
                <a:solidFill>
                  <a:srgbClr val="00B0F0"/>
                </a:solidFill>
              </a:rPr>
              <a:t>จะเหมือนเดินลงบันได</a:t>
            </a:r>
            <a:br>
              <a:rPr lang="th-TH" sz="2800" b="1" dirty="0" smtClean="0">
                <a:solidFill>
                  <a:srgbClr val="00B0F0"/>
                </a:solidFill>
              </a:rPr>
            </a:br>
            <a:r>
              <a:rPr lang="th-TH" sz="2800" b="1" dirty="0" smtClean="0">
                <a:solidFill>
                  <a:srgbClr val="00B0F0"/>
                </a:solidFill>
              </a:rPr>
              <a:t>จะไม่นิยมลัดขั้นบรรได หรือ ลัดขั้นตอน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th-TH" sz="2800" b="1" dirty="0" smtClean="0">
                <a:solidFill>
                  <a:srgbClr val="00B0F0"/>
                </a:solidFill>
              </a:rPr>
              <a:t>อาจตอบมั่วได้</a:t>
            </a:r>
            <a:br>
              <a:rPr lang="th-TH" sz="2800" b="1" dirty="0" smtClean="0">
                <a:solidFill>
                  <a:srgbClr val="00B0F0"/>
                </a:solidFill>
              </a:rPr>
            </a:br>
            <a:r>
              <a:rPr lang="th-TH" sz="2800" b="1" dirty="0" smtClean="0">
                <a:solidFill>
                  <a:srgbClr val="00B0F0"/>
                </a:solidFill>
              </a:rPr>
              <a:t>จะจำทุกอย่างที่เราเรียกใช้ ทั่วโลก จำมาทั้งหมด แล้วจ่ายให้ใครต่อใครที่ขอให้ช่วยในเรื่องที่ใกล้เคียงกัน เพราะ </a:t>
            </a:r>
            <a:r>
              <a:rPr lang="en-US" sz="2800" b="1" dirty="0" smtClean="0">
                <a:solidFill>
                  <a:srgbClr val="00B0F0"/>
                </a:solidFill>
              </a:rPr>
              <a:t>“</a:t>
            </a:r>
            <a:r>
              <a:rPr lang="th-TH" sz="2800" b="1" dirty="0" smtClean="0">
                <a:solidFill>
                  <a:srgbClr val="00B0F0"/>
                </a:solidFill>
              </a:rPr>
              <a:t>เขาไม่รู้ว่า ใช่ ไม่ใช่</a:t>
            </a:r>
            <a:r>
              <a:rPr lang="en-US" sz="2800" b="1" dirty="0" smtClean="0">
                <a:solidFill>
                  <a:srgbClr val="00B0F0"/>
                </a:solidFill>
              </a:rPr>
              <a:t>”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176464"/>
          </a:xfrm>
        </p:spPr>
        <p:txBody>
          <a:bodyPr/>
          <a:lstStyle/>
          <a:p>
            <a:r>
              <a:rPr lang="th-TH" sz="2800" dirty="0">
                <a:solidFill>
                  <a:srgbClr val="FF0000"/>
                </a:solidFill>
                <a:ea typeface="+mj-ea"/>
              </a:rPr>
              <a:t>ถ้าเราไม่มีภูมิความรู้ด้านวิจัยนั้นๆ แนวคิดนั้นๆมาก่อน</a:t>
            </a:r>
            <a:br>
              <a:rPr lang="th-TH" sz="2800" dirty="0">
                <a:solidFill>
                  <a:srgbClr val="FF0000"/>
                </a:solidFill>
                <a:ea typeface="+mj-ea"/>
              </a:rPr>
            </a:br>
            <a:r>
              <a:rPr lang="th-TH" sz="2800" dirty="0">
                <a:solidFill>
                  <a:srgbClr val="FF0000"/>
                </a:solidFill>
                <a:ea typeface="+mj-ea"/>
              </a:rPr>
              <a:t>เราจะไม่ทราบว่า ผิด หรือถูกเลย</a:t>
            </a:r>
            <a:br>
              <a:rPr lang="th-TH" sz="2800" dirty="0">
                <a:solidFill>
                  <a:srgbClr val="FF0000"/>
                </a:solidFill>
                <a:ea typeface="+mj-ea"/>
              </a:rPr>
            </a:br>
            <a:r>
              <a:rPr lang="en-US" sz="2800" b="1" dirty="0">
                <a:solidFill>
                  <a:srgbClr val="000000"/>
                </a:solidFill>
                <a:ea typeface="+mj-ea"/>
              </a:rPr>
              <a:t>“</a:t>
            </a:r>
            <a:r>
              <a:rPr lang="th-TH" sz="2800" b="1" dirty="0">
                <a:solidFill>
                  <a:srgbClr val="000000"/>
                </a:solidFill>
                <a:ea typeface="+mj-ea"/>
              </a:rPr>
              <a:t>สิ่งที่ตอบให้เรา จะเน้นความเป็นไปได้ ว่าใช่ หรือ ใกล้เคียง</a:t>
            </a:r>
            <a:r>
              <a:rPr lang="en-US" sz="2800" b="1" dirty="0">
                <a:solidFill>
                  <a:srgbClr val="000000"/>
                </a:solidFill>
                <a:ea typeface="+mj-ea"/>
              </a:rPr>
              <a:t>”</a:t>
            </a:r>
            <a:br>
              <a:rPr lang="en-US" sz="2800" b="1" dirty="0">
                <a:solidFill>
                  <a:srgbClr val="000000"/>
                </a:solidFill>
                <a:ea typeface="+mj-ea"/>
              </a:rPr>
            </a:br>
            <a:r>
              <a:rPr lang="th-TH" sz="2800" dirty="0">
                <a:solidFill>
                  <a:srgbClr val="FF0000"/>
                </a:solidFill>
                <a:ea typeface="+mj-ea"/>
              </a:rPr>
              <a:t>จะให้คำตอบมาจำนวนมาก </a:t>
            </a:r>
            <a:r>
              <a:rPr lang="en-US" sz="2800" dirty="0">
                <a:solidFill>
                  <a:srgbClr val="FF0000"/>
                </a:solidFill>
                <a:ea typeface="+mj-ea"/>
              </a:rPr>
              <a:t>5-15 </a:t>
            </a:r>
            <a:r>
              <a:rPr lang="th-TH" sz="2800" dirty="0">
                <a:solidFill>
                  <a:srgbClr val="FF0000"/>
                </a:solidFill>
                <a:ea typeface="+mj-ea"/>
              </a:rPr>
              <a:t>คำตอบ เราต้องเลือกเอง</a:t>
            </a:r>
            <a:br>
              <a:rPr lang="th-TH" sz="2800" dirty="0">
                <a:solidFill>
                  <a:srgbClr val="FF0000"/>
                </a:solidFill>
                <a:ea typeface="+mj-ea"/>
              </a:rPr>
            </a:br>
            <a:r>
              <a:rPr lang="en-US" sz="2800" b="1" dirty="0">
                <a:solidFill>
                  <a:srgbClr val="000000"/>
                </a:solidFill>
                <a:ea typeface="+mj-ea"/>
              </a:rPr>
              <a:t>“</a:t>
            </a:r>
            <a:r>
              <a:rPr lang="th-TH" sz="2800" b="1" dirty="0">
                <a:solidFill>
                  <a:srgbClr val="000000"/>
                </a:solidFill>
                <a:ea typeface="+mj-ea"/>
              </a:rPr>
              <a:t>ตาดีได้ ตาร้ายเสีย</a:t>
            </a:r>
            <a:r>
              <a:rPr lang="en-US" sz="2800" b="1" dirty="0">
                <a:solidFill>
                  <a:srgbClr val="000000"/>
                </a:solidFill>
                <a:ea typeface="+mj-ea"/>
              </a:rPr>
              <a:t>”</a:t>
            </a:r>
            <a:r>
              <a:rPr lang="th-TH" sz="2800" b="1" dirty="0">
                <a:solidFill>
                  <a:srgbClr val="000000"/>
                </a:solidFill>
                <a:ea typeface="+mj-ea"/>
              </a:rPr>
              <a:t> </a:t>
            </a:r>
            <a:endParaRPr lang="th-TH" sz="2800" b="1" dirty="0" smtClean="0">
              <a:solidFill>
                <a:srgbClr val="000000"/>
              </a:solidFill>
              <a:ea typeface="+mj-ea"/>
            </a:endParaRPr>
          </a:p>
          <a:p>
            <a:r>
              <a:rPr lang="th-TH" sz="2800" b="1" dirty="0" smtClean="0">
                <a:solidFill>
                  <a:srgbClr val="000000"/>
                </a:solidFill>
                <a:ea typeface="+mj-ea"/>
              </a:rPr>
              <a:t>ใช้ได้กับหลายภาษา ไทย จีน อาหรับ อังกฤษ ฯลฯ</a:t>
            </a:r>
          </a:p>
          <a:p>
            <a:r>
              <a:rPr lang="th-TH" sz="2800" b="1" dirty="0" smtClean="0">
                <a:solidFill>
                  <a:srgbClr val="000000"/>
                </a:solidFill>
                <a:ea typeface="+mj-ea"/>
              </a:rPr>
              <a:t>ใช้แปลภาษา ก็ได้ แต่ ภาษาอาจเนียนมากๆ หรือ แย่มากๆก็ได้</a:t>
            </a:r>
          </a:p>
          <a:p>
            <a:r>
              <a:rPr lang="th-TH" sz="2800" b="1" dirty="0" smtClean="0">
                <a:solidFill>
                  <a:srgbClr val="000000"/>
                </a:solidFill>
                <a:ea typeface="+mj-ea"/>
              </a:rPr>
              <a:t>เช่น มี </a:t>
            </a:r>
            <a:r>
              <a:rPr lang="en-US" sz="2800" b="1" dirty="0" smtClean="0">
                <a:solidFill>
                  <a:srgbClr val="000000"/>
                </a:solidFill>
                <a:ea typeface="+mj-ea"/>
              </a:rPr>
              <a:t>idiom synonym </a:t>
            </a:r>
            <a:r>
              <a:rPr lang="th-TH" sz="2800" b="1" dirty="0" smtClean="0">
                <a:solidFill>
                  <a:srgbClr val="000000"/>
                </a:solidFill>
                <a:ea typeface="+mj-ea"/>
              </a:rPr>
              <a:t>กองบรรณาธิการทราบ ผู้เขียนไม่ได้เขียนเองแน่นอน เพราะภาษาดีเกิน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723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F84D-26F9-4F5D-BDDE-45424A965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rgbClr val="002060"/>
                </a:solidFill>
              </a:rPr>
              <a:t>สิ่งที่วงวิชาการต้องตระหนัก และคำนึงถึง</a:t>
            </a:r>
            <a:br>
              <a:rPr lang="th-TH" sz="3600" b="1" dirty="0">
                <a:solidFill>
                  <a:srgbClr val="002060"/>
                </a:solidFill>
              </a:rPr>
            </a:br>
            <a:r>
              <a:rPr lang="th-TH" sz="3600" b="1" dirty="0">
                <a:solidFill>
                  <a:srgbClr val="002060"/>
                </a:solidFill>
              </a:rPr>
              <a:t>กรรมการพิจารณาตำแหน่งทางวิชาการ </a:t>
            </a:r>
            <a:br>
              <a:rPr lang="th-TH" sz="3600" b="1" dirty="0">
                <a:solidFill>
                  <a:srgbClr val="002060"/>
                </a:solidFill>
              </a:rPr>
            </a:br>
            <a:r>
              <a:rPr lang="th-TH" sz="3600" b="1" dirty="0">
                <a:solidFill>
                  <a:srgbClr val="002060"/>
                </a:solidFill>
              </a:rPr>
              <a:t>จะให้ความสำคัญอย่างมากคือ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BAF41-E335-4FA9-8B28-E31C7DEBE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32857"/>
            <a:ext cx="7886700" cy="4536504"/>
          </a:xfrm>
        </p:spPr>
        <p:txBody>
          <a:bodyPr>
            <a:normAutofit fontScale="70000" lnSpcReduction="20000"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วารสารทุกฉบับและกรรมการพิจารณาตำแหน่งทางวิชาการ จะให้ความสำคัญกับ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th-TH" b="1" dirty="0">
                <a:solidFill>
                  <a:srgbClr val="FF0000"/>
                </a:solidFill>
              </a:rPr>
              <a:t>การเป็นต้นฉบับที่ถูกต้อง ทำเอง ทั้งความคิดริเริ่ม การออกแบบ ฯลฯ </a:t>
            </a:r>
            <a:r>
              <a:rPr lang="en-US" b="1" dirty="0">
                <a:solidFill>
                  <a:srgbClr val="FF0000"/>
                </a:solidFill>
              </a:rPr>
              <a:t>(Originality) 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th-TH" b="1" dirty="0">
                <a:solidFill>
                  <a:srgbClr val="FF0000"/>
                </a:solidFill>
              </a:rPr>
              <a:t>การเป็นผลงานวิจัยที่ใหม่ ได้ข้อค้นพบใหม่ ความแปลกใหม่ </a:t>
            </a:r>
            <a:r>
              <a:rPr lang="en-US" b="1" dirty="0">
                <a:solidFill>
                  <a:srgbClr val="FF0000"/>
                </a:solidFill>
              </a:rPr>
              <a:t>(Novelty)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th-TH" b="1" dirty="0">
                <a:solidFill>
                  <a:srgbClr val="FF0000"/>
                </a:solidFill>
              </a:rPr>
              <a:t>ความสามารถใน</a:t>
            </a:r>
            <a:r>
              <a:rPr lang="th-TH" b="1" dirty="0" err="1">
                <a:solidFill>
                  <a:srgbClr val="FF0000"/>
                </a:solidFill>
              </a:rPr>
              <a:t>การทำ</a:t>
            </a:r>
            <a:r>
              <a:rPr lang="th-TH" b="1" dirty="0">
                <a:solidFill>
                  <a:srgbClr val="FF0000"/>
                </a:solidFill>
              </a:rPr>
              <a:t>ซ้ำผลวิจัย (</a:t>
            </a:r>
            <a:r>
              <a:rPr lang="en-US" b="1" dirty="0">
                <a:solidFill>
                  <a:srgbClr val="FF0000"/>
                </a:solidFill>
              </a:rPr>
              <a:t>Reproducibility) </a:t>
            </a:r>
            <a:r>
              <a:rPr lang="th-TH" b="1" dirty="0">
                <a:solidFill>
                  <a:srgbClr val="FF0000"/>
                </a:solidFill>
              </a:rPr>
              <a:t>ที่เน้นการวัด ทวนสอบหลายครั้ง หลายวิธี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th-TH" b="1" dirty="0">
                <a:solidFill>
                  <a:srgbClr val="FF0000"/>
                </a:solidFill>
              </a:rPr>
              <a:t>แต่ต้องสื่อสารเอง ไม่คัดลอก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th-TH" b="1" dirty="0">
                <a:solidFill>
                  <a:srgbClr val="002060"/>
                </a:solidFill>
              </a:rPr>
              <a:t>สำนักงานเลขานุการคณะกรรมการจริยธรรมงานวิชาการและงานวิจัย จุฬาลงกรณ์มหาวิทยาลัย</a:t>
            </a:r>
          </a:p>
          <a:p>
            <a:r>
              <a:rPr lang="th-TH" b="1" dirty="0">
                <a:solidFill>
                  <a:srgbClr val="002060"/>
                </a:solidFill>
              </a:rPr>
              <a:t>วางหลักการ อันเป็นประเด็นการละเมิดจริยธรรมงานวิชาการและงานวิจัย ไว้ดังนี้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การสร้างข้อมูลโดยมิได้เกิดขึ้นจริง </a:t>
            </a:r>
            <a:r>
              <a:rPr lang="en-US" b="1" dirty="0">
                <a:solidFill>
                  <a:srgbClr val="002060"/>
                </a:solidFill>
              </a:rPr>
              <a:t>(Fabrication)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การดัดแปลง ตัดต่อ ปกปิด เสริมต่อ บิดเบือนข้อมูลเพื่อให้ผู้อื่นเข้าใจผิด </a:t>
            </a:r>
            <a:r>
              <a:rPr lang="en-US" b="1" dirty="0">
                <a:solidFill>
                  <a:srgbClr val="002060"/>
                </a:solidFill>
              </a:rPr>
              <a:t>(Falsification)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การคัดลอก หรือ ลอกเลียนผลงานของผู้อื่นโดยม</a:t>
            </a:r>
            <a:r>
              <a:rPr lang="th-TH" b="1" dirty="0" err="1">
                <a:solidFill>
                  <a:srgbClr val="002060"/>
                </a:solidFill>
              </a:rPr>
              <a:t>ิช</a:t>
            </a:r>
            <a:r>
              <a:rPr lang="th-TH" b="1" dirty="0">
                <a:solidFill>
                  <a:srgbClr val="002060"/>
                </a:solidFill>
              </a:rPr>
              <a:t>อบ </a:t>
            </a:r>
            <a:r>
              <a:rPr lang="en-US" b="1" dirty="0">
                <a:solidFill>
                  <a:srgbClr val="002060"/>
                </a:solidFill>
              </a:rPr>
              <a:t>(Plagiarism)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การเป็นหรือไม่ได้เป็นผู้นิพนธ์โดยไม่เหมาะสม </a:t>
            </a:r>
            <a:r>
              <a:rPr lang="en-US" b="1" dirty="0">
                <a:solidFill>
                  <a:srgbClr val="002060"/>
                </a:solidFill>
              </a:rPr>
              <a:t>(Misconduct in Authorship)</a:t>
            </a:r>
          </a:p>
          <a:p>
            <a:endParaRPr lang="th-TH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65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>
                <a:solidFill>
                  <a:srgbClr val="002060"/>
                </a:solidFill>
                <a:ea typeface="+mn-ea"/>
              </a:rPr>
              <a:t>TAM = Technology Acceptance Model</a:t>
            </a:r>
            <a:r>
              <a:rPr lang="en-US" sz="3200" dirty="0">
                <a:solidFill>
                  <a:srgbClr val="FF0000"/>
                </a:solidFill>
                <a:ea typeface="+mn-ea"/>
              </a:rPr>
              <a:t/>
            </a:r>
            <a:br>
              <a:rPr lang="en-US" sz="3200" dirty="0">
                <a:solidFill>
                  <a:srgbClr val="FF0000"/>
                </a:solidFill>
                <a:ea typeface="+mn-e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Copy </a:t>
            </a:r>
            <a:r>
              <a:rPr lang="th-TH" dirty="0" smtClean="0">
                <a:solidFill>
                  <a:srgbClr val="FF0000"/>
                </a:solidFill>
              </a:rPr>
              <a:t>ได้</a:t>
            </a:r>
          </a:p>
          <a:p>
            <a:r>
              <a:rPr lang="th-TH" dirty="0" smtClean="0">
                <a:solidFill>
                  <a:srgbClr val="FF0000"/>
                </a:solidFill>
              </a:rPr>
              <a:t>แปลได้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Clip </a:t>
            </a:r>
            <a:r>
              <a:rPr lang="th-TH" dirty="0" smtClean="0">
                <a:solidFill>
                  <a:srgbClr val="FF0000"/>
                </a:solidFill>
              </a:rPr>
              <a:t>คือ แนบเอกสาร แต่อย่าเยอะ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Share </a:t>
            </a:r>
            <a:r>
              <a:rPr lang="th-TH" dirty="0" smtClean="0">
                <a:solidFill>
                  <a:srgbClr val="FF0000"/>
                </a:solidFill>
              </a:rPr>
              <a:t>ได้ ฯลฯ</a:t>
            </a:r>
          </a:p>
          <a:p>
            <a:r>
              <a:rPr lang="th-TH" b="1" dirty="0" smtClean="0">
                <a:solidFill>
                  <a:srgbClr val="002060"/>
                </a:solidFill>
              </a:rPr>
              <a:t>เปิด ทำใหม่ได้ </a:t>
            </a:r>
            <a:r>
              <a:rPr lang="en-US" b="1" dirty="0" smtClean="0">
                <a:solidFill>
                  <a:srgbClr val="002060"/>
                </a:solidFill>
              </a:rPr>
              <a:t>Hang </a:t>
            </a:r>
            <a:r>
              <a:rPr lang="th-TH" b="1" dirty="0" smtClean="0">
                <a:solidFill>
                  <a:srgbClr val="002060"/>
                </a:solidFill>
              </a:rPr>
              <a:t>ต้องรอหน่อย เกิดขึ้นได้บ้างกับ </a:t>
            </a:r>
            <a:r>
              <a:rPr lang="en-US" b="1" dirty="0" smtClean="0">
                <a:solidFill>
                  <a:srgbClr val="002060"/>
                </a:solidFill>
              </a:rPr>
              <a:t>3.5 </a:t>
            </a:r>
            <a:r>
              <a:rPr lang="th-TH" b="1" dirty="0" smtClean="0">
                <a:solidFill>
                  <a:srgbClr val="002060"/>
                </a:solidFill>
              </a:rPr>
              <a:t>ฟรี</a:t>
            </a:r>
            <a:r>
              <a:rPr lang="en-US" b="1" dirty="0" smtClean="0">
                <a:solidFill>
                  <a:srgbClr val="002060"/>
                </a:solidFill>
              </a:rPr>
              <a:t>!!!</a:t>
            </a:r>
            <a:endParaRPr lang="th-TH" b="1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TAM = Technology Acceptance Model</a:t>
            </a:r>
          </a:p>
          <a:p>
            <a:r>
              <a:rPr lang="th-TH" dirty="0" smtClean="0">
                <a:solidFill>
                  <a:srgbClr val="FF0000"/>
                </a:solidFill>
              </a:rPr>
              <a:t>ง่าย สะดวก ปลอดภัย</a:t>
            </a:r>
          </a:p>
          <a:p>
            <a:r>
              <a:rPr lang="th-TH" dirty="0" smtClean="0">
                <a:solidFill>
                  <a:srgbClr val="FF0000"/>
                </a:solidFill>
              </a:rPr>
              <a:t>ฝึกเองได้ แต่ต้องรู้เท่าทัน ข้อมูล ที่ </a:t>
            </a:r>
            <a:r>
              <a:rPr lang="en-US" dirty="0" smtClean="0">
                <a:solidFill>
                  <a:srgbClr val="FF0000"/>
                </a:solidFill>
              </a:rPr>
              <a:t>AI </a:t>
            </a:r>
            <a:r>
              <a:rPr lang="th-TH" dirty="0" smtClean="0">
                <a:solidFill>
                  <a:srgbClr val="FF0000"/>
                </a:solidFill>
              </a:rPr>
              <a:t>ให้มา เชื่อ ไม่เชื่อ เราต้องตรวจทาน ทวนสอบ ประมาท ไม่ได้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5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600" dirty="0">
                <a:solidFill>
                  <a:prstClr val="black"/>
                </a:solidFill>
              </a:rPr>
              <a:t>Prompt Engineering: </a:t>
            </a:r>
            <a:r>
              <a:rPr lang="th-TH" sz="2600" dirty="0">
                <a:solidFill>
                  <a:prstClr val="black"/>
                </a:solidFill>
              </a:rPr>
              <a:t>การสั่งการ แล้วจดจำ เหมือนเราสื่อสารกับหุ่นยนตร์</a:t>
            </a:r>
          </a:p>
          <a:p>
            <a:pPr lvl="0"/>
            <a:r>
              <a:rPr lang="th-TH" sz="2600" b="1" dirty="0">
                <a:solidFill>
                  <a:srgbClr val="FF0000"/>
                </a:solidFill>
              </a:rPr>
              <a:t>ไปที่ </a:t>
            </a:r>
            <a:r>
              <a:rPr lang="en-US" sz="2600" b="1" dirty="0">
                <a:solidFill>
                  <a:srgbClr val="FF0000"/>
                </a:solidFill>
              </a:rPr>
              <a:t>Send a message</a:t>
            </a:r>
          </a:p>
          <a:p>
            <a:pPr lvl="0"/>
            <a:r>
              <a:rPr lang="th-TH" sz="2600" b="1" dirty="0">
                <a:solidFill>
                  <a:srgbClr val="FF0000"/>
                </a:solidFill>
              </a:rPr>
              <a:t>พิมพ์ข้อความไม่ต้องยาว</a:t>
            </a:r>
          </a:p>
          <a:p>
            <a:pPr lvl="0"/>
            <a:r>
              <a:rPr lang="th-TH" sz="2600" b="1" dirty="0">
                <a:solidFill>
                  <a:srgbClr val="FF0000"/>
                </a:solidFill>
              </a:rPr>
              <a:t>แต่สุภาพ เราต้องคิดว่า </a:t>
            </a:r>
            <a:r>
              <a:rPr lang="en-US" sz="2600" b="1" dirty="0">
                <a:solidFill>
                  <a:srgbClr val="FF0000"/>
                </a:solidFill>
              </a:rPr>
              <a:t>“</a:t>
            </a:r>
            <a:r>
              <a:rPr lang="th-TH" sz="2600" b="1" dirty="0">
                <a:solidFill>
                  <a:srgbClr val="FF0000"/>
                </a:solidFill>
              </a:rPr>
              <a:t>เขาคือ คน ที่ต้องการความรักและคำพูดที่สุภาพ </a:t>
            </a:r>
            <a:r>
              <a:rPr lang="en-US" sz="2600" b="1" dirty="0">
                <a:solidFill>
                  <a:srgbClr val="FF0000"/>
                </a:solidFill>
              </a:rPr>
              <a:t>“….”</a:t>
            </a:r>
            <a:endParaRPr lang="th-TH" sz="2600" b="1" dirty="0">
              <a:solidFill>
                <a:srgbClr val="FF0000"/>
              </a:solidFill>
            </a:endParaRP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Please give me some research titles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Please help me find some sample size the above title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Please give me some introduction the above topic</a:t>
            </a:r>
          </a:p>
          <a:p>
            <a:pPr lvl="0"/>
            <a:r>
              <a:rPr lang="en-US" sz="2600" b="1" dirty="0">
                <a:solidFill>
                  <a:srgbClr val="FF0000"/>
                </a:solidFill>
              </a:rPr>
              <a:t>Thank you very much </a:t>
            </a:r>
            <a:r>
              <a:rPr lang="th-TH" sz="2600" b="1" dirty="0">
                <a:solidFill>
                  <a:srgbClr val="FF0000"/>
                </a:solidFill>
              </a:rPr>
              <a:t>ใช้เขียนตอนจะลาจาก</a:t>
            </a:r>
          </a:p>
        </p:txBody>
      </p:sp>
    </p:spTree>
    <p:extLst>
      <p:ext uri="{BB962C8B-B14F-4D97-AF65-F5344CB8AC3E}">
        <p14:creationId xmlns:p14="http://schemas.microsoft.com/office/powerpoint/2010/main" val="220394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</a:rPr>
              <a:t>การทำงาน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เริ่มต้นด้วย ทักทาย</a:t>
            </a:r>
          </a:p>
          <a:p>
            <a:r>
              <a:rPr lang="th-TH" dirty="0" smtClean="0"/>
              <a:t>ปัญหา วิจัย </a:t>
            </a:r>
            <a:r>
              <a:rPr lang="en-US" dirty="0" smtClean="0"/>
              <a:t>Research Problems</a:t>
            </a:r>
          </a:p>
          <a:p>
            <a:r>
              <a:rPr lang="en-US" dirty="0" smtClean="0"/>
              <a:t>Newest Research Problems when focus on</a:t>
            </a:r>
          </a:p>
          <a:p>
            <a:r>
              <a:rPr lang="en-US" dirty="0" smtClean="0"/>
              <a:t>Keywords </a:t>
            </a:r>
            <a:r>
              <a:rPr lang="th-TH" dirty="0" smtClean="0"/>
              <a:t>จำนวน  </a:t>
            </a:r>
            <a:r>
              <a:rPr lang="en-US" dirty="0" smtClean="0"/>
              <a:t>4 -5 </a:t>
            </a:r>
            <a:r>
              <a:rPr lang="th-TH" dirty="0" smtClean="0"/>
              <a:t>คำ</a:t>
            </a:r>
          </a:p>
          <a:p>
            <a:r>
              <a:rPr lang="th-TH" dirty="0" smtClean="0"/>
              <a:t>ให้ตั้งชื่อเรื่อง</a:t>
            </a:r>
          </a:p>
          <a:p>
            <a:r>
              <a:rPr lang="th-TH" dirty="0" smtClean="0"/>
              <a:t>ให้เขียนบทนำ แต่ไม่สามารถแทรกข้อมูลทุติยภูมิที่ถูกต้องได้ อ้างอิงอาจถูก อาจผิด ต้องตรวจเอง</a:t>
            </a:r>
          </a:p>
          <a:p>
            <a:r>
              <a:rPr lang="th-TH" dirty="0" smtClean="0"/>
              <a:t>อาจเขียนแบบ </a:t>
            </a:r>
            <a:r>
              <a:rPr lang="en-US" dirty="0" smtClean="0"/>
              <a:t>what where when who why how whom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ให้มาเยอะมากๆต้องเลือกเองว่า อะไรตรงกับเรา</a:t>
            </a:r>
            <a:br>
              <a:rPr lang="th-TH" dirty="0" smtClean="0">
                <a:solidFill>
                  <a:srgbClr val="FF0000"/>
                </a:solidFill>
              </a:rPr>
            </a:br>
            <a:r>
              <a:rPr lang="th-TH" dirty="0" smtClean="0">
                <a:solidFill>
                  <a:srgbClr val="FF0000"/>
                </a:solidFill>
              </a:rPr>
              <a:t>อาจารย์ที่ปรึกษาต้องทราบว่า ใช่หรือ ไม่ใช่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4000" b="1" dirty="0" smtClean="0">
                <a:solidFill>
                  <a:srgbClr val="00B050"/>
                </a:solidFill>
              </a:rPr>
              <a:t>คำถามวิจัย</a:t>
            </a:r>
          </a:p>
          <a:p>
            <a:r>
              <a:rPr lang="th-TH" sz="4000" b="1" dirty="0" smtClean="0">
                <a:solidFill>
                  <a:srgbClr val="00B050"/>
                </a:solidFill>
              </a:rPr>
              <a:t>วัถุประสงค์การวิจัย</a:t>
            </a:r>
          </a:p>
          <a:p>
            <a:r>
              <a:rPr lang="th-TH" sz="4000" b="1" dirty="0" smtClean="0">
                <a:solidFill>
                  <a:srgbClr val="00B050"/>
                </a:solidFill>
              </a:rPr>
              <a:t>ขอบเขตการวิจัย</a:t>
            </a:r>
          </a:p>
          <a:p>
            <a:r>
              <a:rPr lang="th-TH" sz="4000" b="1" dirty="0" smtClean="0">
                <a:solidFill>
                  <a:srgbClr val="00B050"/>
                </a:solidFill>
              </a:rPr>
              <a:t>ประโยขน์ที่คาดว่าจะได้รับ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r>
              <a:rPr lang="en-US" sz="4000" b="1" dirty="0" smtClean="0"/>
              <a:t>“</a:t>
            </a:r>
            <a:r>
              <a:rPr lang="th-TH" sz="4000" b="1" dirty="0" smtClean="0"/>
              <a:t>ถูกไม่ถูก ผมไม่ทราบครับ พี่เลือกเองนะครับ</a:t>
            </a:r>
            <a:r>
              <a:rPr lang="en-US" sz="4000" b="1" dirty="0" smtClean="0"/>
              <a:t>”</a:t>
            </a:r>
          </a:p>
          <a:p>
            <a:r>
              <a:rPr lang="th-TH" sz="4000" b="1" dirty="0" smtClean="0"/>
              <a:t>แบบสอบถาม มาตรวัด แบบวัด</a:t>
            </a:r>
          </a:p>
          <a:p>
            <a:r>
              <a:rPr lang="th-TH" sz="4000" b="1" dirty="0" smtClean="0"/>
              <a:t>จัดไป ผิดหรือถูก พี่เลือกเองนะ</a:t>
            </a:r>
            <a:r>
              <a:rPr lang="en-US" sz="4000" b="1" dirty="0" smtClean="0"/>
              <a:t>?</a:t>
            </a:r>
            <a:r>
              <a:rPr lang="th-TH" sz="4000" b="1" dirty="0" smtClean="0"/>
              <a:t> 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5239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b="1" dirty="0">
                <a:solidFill>
                  <a:srgbClr val="FF0000"/>
                </a:solidFill>
              </a:rPr>
              <a:t>แนวคิด ทฤษฎี และงานวิจัยที่</a:t>
            </a:r>
            <a:r>
              <a:rPr lang="th-TH" b="1" dirty="0" smtClean="0">
                <a:solidFill>
                  <a:srgbClr val="FF0000"/>
                </a:solidFill>
              </a:rPr>
              <a:t>เกี่ยวข้อง</a:t>
            </a:r>
          </a:p>
          <a:p>
            <a:pPr lvl="0"/>
            <a:r>
              <a:rPr lang="th-TH" b="1" dirty="0" smtClean="0">
                <a:solidFill>
                  <a:srgbClr val="FF0000"/>
                </a:solidFill>
              </a:rPr>
              <a:t>กรอบแนวคิดในการวิจัย </a:t>
            </a:r>
            <a:r>
              <a:rPr lang="en-US" b="1" dirty="0" smtClean="0">
                <a:solidFill>
                  <a:srgbClr val="FF0000"/>
                </a:solidFill>
              </a:rPr>
              <a:t>Conceptual Framework</a:t>
            </a:r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Theoretical Framework</a:t>
            </a:r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“Please give me some of Visual Conceptual framework of the above research title”</a:t>
            </a:r>
            <a:endParaRPr lang="th-TH" b="1" dirty="0">
              <a:solidFill>
                <a:srgbClr val="FF0000"/>
              </a:solidFill>
            </a:endParaRPr>
          </a:p>
          <a:p>
            <a:pPr lvl="0"/>
            <a:r>
              <a:rPr lang="th-TH" b="1" dirty="0">
                <a:solidFill>
                  <a:srgbClr val="002060"/>
                </a:solidFill>
              </a:rPr>
              <a:t>นิยามศัพท์เพื่อการวิจัย สากลบ้างหรือไม่ เราต้องเรียนมาก่อนจึงจะตัดสินใจได้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0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3600" b="1" dirty="0">
                <a:solidFill>
                  <a:srgbClr val="FF0000"/>
                </a:solidFill>
              </a:rPr>
              <a:t>การออกแบบการวิจัย ข้อมูล และระเบียบวิธีการวิจัย</a:t>
            </a:r>
          </a:p>
          <a:p>
            <a:pPr lvl="0"/>
            <a:r>
              <a:rPr lang="th-TH" sz="3600" b="1" dirty="0">
                <a:solidFill>
                  <a:srgbClr val="00B0F0"/>
                </a:solidFill>
              </a:rPr>
              <a:t>ประชากร และกลุ่มตัวอย่าง ขนาดตัวอย่างสูตร คำนวนขนาดตัวอย่าง</a:t>
            </a:r>
          </a:p>
          <a:p>
            <a:pPr lvl="0"/>
            <a:r>
              <a:rPr lang="th-TH" sz="3600" b="1" dirty="0">
                <a:solidFill>
                  <a:srgbClr val="00B0F0"/>
                </a:solidFill>
              </a:rPr>
              <a:t>วิธีการสุ่มตัวอย่าง</a:t>
            </a:r>
          </a:p>
          <a:p>
            <a:pPr lvl="0"/>
            <a:r>
              <a:rPr lang="th-TH" sz="3600" b="1" dirty="0">
                <a:solidFill>
                  <a:srgbClr val="00B0F0"/>
                </a:solidFill>
              </a:rPr>
              <a:t>ผู้รู้ การสนทนากลุ่ม บุคคลิกภาพผู้รู้</a:t>
            </a:r>
          </a:p>
          <a:p>
            <a:pPr lvl="0"/>
            <a:r>
              <a:rPr lang="en-US" sz="3600" b="1" dirty="0">
                <a:solidFill>
                  <a:srgbClr val="002060"/>
                </a:solidFill>
              </a:rPr>
              <a:t>“</a:t>
            </a:r>
            <a:r>
              <a:rPr lang="th-TH" sz="3600" b="1" dirty="0">
                <a:solidFill>
                  <a:srgbClr val="002060"/>
                </a:solidFill>
              </a:rPr>
              <a:t>ตาดีได้ ตาร้ายเสีย</a:t>
            </a:r>
            <a:r>
              <a:rPr lang="en-US" sz="3600" b="1" dirty="0">
                <a:solidFill>
                  <a:srgbClr val="002060"/>
                </a:solidFill>
              </a:rPr>
              <a:t>” </a:t>
            </a:r>
            <a:r>
              <a:rPr lang="th-TH" sz="3600" b="1" dirty="0">
                <a:solidFill>
                  <a:srgbClr val="002060"/>
                </a:solidFill>
              </a:rPr>
              <a:t>ผู้ทรงคุณวุฒิ รู้ทันหมดแล้ว เพราะเขาเรียนมาก่อน</a:t>
            </a:r>
          </a:p>
        </p:txBody>
      </p:sp>
    </p:spTree>
    <p:extLst>
      <p:ext uri="{BB962C8B-B14F-4D97-AF65-F5344CB8AC3E}">
        <p14:creationId xmlns:p14="http://schemas.microsoft.com/office/powerpoint/2010/main" val="31904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4800" b="1" dirty="0">
                <a:solidFill>
                  <a:srgbClr val="FF0000"/>
                </a:solidFill>
              </a:rPr>
              <a:t>กองบรรณาธิการ ปัจจุบันนี้ ผู้ช่วยบรรณาธิการฯ จะมี </a:t>
            </a:r>
            <a:r>
              <a:rPr lang="en-US" sz="4800" b="1" dirty="0">
                <a:solidFill>
                  <a:srgbClr val="FF0000"/>
                </a:solidFill>
              </a:rPr>
              <a:t>software </a:t>
            </a:r>
            <a:r>
              <a:rPr lang="th-TH" sz="4800" b="1" dirty="0">
                <a:solidFill>
                  <a:srgbClr val="FF0000"/>
                </a:solidFill>
              </a:rPr>
              <a:t>ตรวจสอบ</a:t>
            </a:r>
          </a:p>
          <a:p>
            <a:pPr lvl="0"/>
            <a:r>
              <a:rPr lang="th-TH" sz="4800" b="1" dirty="0">
                <a:solidFill>
                  <a:srgbClr val="FF0000"/>
                </a:solidFill>
              </a:rPr>
              <a:t>หนามยอก หนามบ่ง ปฏิเสธการตีพิมพ์ว่า มีบทความมาก จึงไม่รับ</a:t>
            </a:r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692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working with tourism research;</a:t>
            </a:r>
          </a:p>
          <a:p>
            <a:r>
              <a:rPr lang="en-US" dirty="0" smtClean="0"/>
              <a:t>My key words is Phuket destination repeat choice royalty return;</a:t>
            </a:r>
          </a:p>
          <a:p>
            <a:r>
              <a:rPr lang="en-US" dirty="0" smtClean="0"/>
              <a:t>Please give me the above research title; </a:t>
            </a:r>
          </a:p>
          <a:p>
            <a:r>
              <a:rPr lang="en-US" dirty="0" smtClean="0"/>
              <a:t>It would help if you can give some rationale and statement of the problems; </a:t>
            </a:r>
          </a:p>
          <a:p>
            <a:r>
              <a:rPr lang="en-US" dirty="0" smtClean="0"/>
              <a:t>By the way, it would help if you can give me some research questions;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1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ChatGPT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5400" dirty="0">
                <a:solidFill>
                  <a:srgbClr val="0070C0"/>
                </a:solidFill>
                <a:ea typeface="+mj-ea"/>
                <a:cs typeface="Angsana New" panose="02020603050405020304" pitchFamily="18" charset="-34"/>
              </a:rPr>
              <a:t>เพื่อนๆ ได้แก่ </a:t>
            </a:r>
            <a:r>
              <a:rPr lang="en-US" sz="5400" dirty="0" smtClean="0">
                <a:solidFill>
                  <a:srgbClr val="0070C0"/>
                </a:solidFill>
                <a:ea typeface="+mj-ea"/>
                <a:cs typeface="+mj-cs"/>
              </a:rPr>
              <a:t>GitHub, </a:t>
            </a:r>
            <a:r>
              <a:rPr lang="en-US" sz="5400" dirty="0" err="1">
                <a:solidFill>
                  <a:srgbClr val="0070C0"/>
                </a:solidFill>
                <a:ea typeface="+mj-ea"/>
                <a:cs typeface="+mj-cs"/>
              </a:rPr>
              <a:t>CoPilot</a:t>
            </a:r>
            <a:r>
              <a:rPr lang="en-US" sz="5400" dirty="0">
                <a:solidFill>
                  <a:srgbClr val="0070C0"/>
                </a:solidFill>
                <a:ea typeface="+mj-ea"/>
                <a:cs typeface="+mj-cs"/>
              </a:rPr>
              <a:t/>
            </a:r>
            <a:br>
              <a:rPr lang="en-US" sz="5400" dirty="0">
                <a:solidFill>
                  <a:srgbClr val="0070C0"/>
                </a:solidFill>
                <a:ea typeface="+mj-ea"/>
                <a:cs typeface="+mj-cs"/>
              </a:rPr>
            </a:br>
            <a:r>
              <a:rPr lang="en-US" sz="5400" dirty="0">
                <a:solidFill>
                  <a:srgbClr val="0070C0"/>
                </a:solidFill>
                <a:ea typeface="+mj-ea"/>
                <a:cs typeface="+mj-cs"/>
              </a:rPr>
              <a:t>Google </a:t>
            </a:r>
            <a:r>
              <a:rPr lang="en-US" sz="5400" dirty="0" smtClean="0">
                <a:solidFill>
                  <a:srgbClr val="0070C0"/>
                </a:solidFill>
                <a:ea typeface="+mj-ea"/>
                <a:cs typeface="+mj-cs"/>
              </a:rPr>
              <a:t>Gemini,</a:t>
            </a:r>
            <a:r>
              <a:rPr lang="en-US" sz="5400" dirty="0">
                <a:solidFill>
                  <a:srgbClr val="0070C0"/>
                </a:solidFill>
                <a:ea typeface="+mj-ea"/>
                <a:cs typeface="+mj-cs"/>
              </a:rPr>
              <a:t/>
            </a:r>
            <a:br>
              <a:rPr lang="en-US" sz="5400" dirty="0">
                <a:solidFill>
                  <a:srgbClr val="0070C0"/>
                </a:solidFill>
                <a:ea typeface="+mj-ea"/>
                <a:cs typeface="+mj-cs"/>
              </a:rPr>
            </a:br>
            <a:r>
              <a:rPr lang="en-US" sz="5400" dirty="0">
                <a:solidFill>
                  <a:srgbClr val="0070C0"/>
                </a:solidFill>
                <a:ea typeface="+mj-ea"/>
                <a:cs typeface="+mj-cs"/>
              </a:rPr>
              <a:t>Google </a:t>
            </a:r>
            <a:r>
              <a:rPr lang="en-US" sz="5400" dirty="0" smtClean="0">
                <a:solidFill>
                  <a:srgbClr val="0070C0"/>
                </a:solidFill>
                <a:ea typeface="+mj-ea"/>
                <a:cs typeface="+mj-cs"/>
              </a:rPr>
              <a:t>Bard,</a:t>
            </a:r>
          </a:p>
          <a:p>
            <a:r>
              <a:rPr lang="en-US" sz="5400" dirty="0" smtClean="0">
                <a:solidFill>
                  <a:srgbClr val="0070C0"/>
                </a:solidFill>
                <a:ea typeface="+mj-ea"/>
                <a:cs typeface="+mj-cs"/>
              </a:rPr>
              <a:t> </a:t>
            </a:r>
            <a:r>
              <a:rPr lang="en-US" sz="5400" smtClean="0">
                <a:solidFill>
                  <a:srgbClr val="0070C0"/>
                </a:solidFill>
                <a:ea typeface="+mj-ea"/>
                <a:cs typeface="+mj-cs"/>
              </a:rPr>
              <a:t>Claude 3,</a:t>
            </a:r>
            <a:endParaRPr lang="en-US" sz="5400" dirty="0" smtClean="0">
              <a:solidFill>
                <a:srgbClr val="0070C0"/>
              </a:solidFill>
              <a:ea typeface="+mj-ea"/>
              <a:cs typeface="+mj-cs"/>
            </a:endParaRPr>
          </a:p>
          <a:p>
            <a:r>
              <a:rPr lang="en-US" sz="5400" dirty="0" smtClean="0">
                <a:solidFill>
                  <a:srgbClr val="0070C0"/>
                </a:solidFill>
                <a:ea typeface="+mj-ea"/>
                <a:cs typeface="+mj-cs"/>
              </a:rPr>
              <a:t> AITOPIA</a:t>
            </a:r>
            <a:r>
              <a:rPr lang="th-TH" sz="5400" dirty="0">
                <a:solidFill>
                  <a:srgbClr val="0070C0"/>
                </a:solidFill>
                <a:ea typeface="+mj-ea"/>
                <a:cs typeface="Angsana New" panose="02020603050405020304" pitchFamily="18" charset="-34"/>
              </a:rPr>
              <a:t/>
            </a:r>
            <a:br>
              <a:rPr lang="th-TH" sz="5400" dirty="0">
                <a:solidFill>
                  <a:srgbClr val="0070C0"/>
                </a:solidFill>
                <a:ea typeface="+mj-ea"/>
                <a:cs typeface="Angsana New" panose="02020603050405020304" pitchFamily="18" charset="-34"/>
              </a:rPr>
            </a:br>
            <a:r>
              <a:rPr lang="th-TH" sz="5400" dirty="0">
                <a:solidFill>
                  <a:srgbClr val="FF0000"/>
                </a:solidFill>
                <a:ea typeface="+mj-ea"/>
                <a:cs typeface="Angsana New" panose="02020603050405020304" pitchFamily="18" charset="-34"/>
              </a:rPr>
              <a:t>ระบบคิด การทำงาน การใช้สำนวนภาษาใกล้เคียงกัน ความแม่นตรง </a:t>
            </a:r>
            <a:r>
              <a:rPr lang="en-US" sz="5400" dirty="0">
                <a:solidFill>
                  <a:srgbClr val="FF0000"/>
                </a:solidFill>
                <a:ea typeface="+mj-ea"/>
                <a:cs typeface="+mj-cs"/>
              </a:rPr>
              <a:t>???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853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above research questions; Please give me research objectives; </a:t>
            </a:r>
          </a:p>
          <a:p>
            <a:r>
              <a:rPr lang="en-US" dirty="0" smtClean="0"/>
              <a:t>I select this research questions ;    ;  ; ; Please give me research objectives;</a:t>
            </a:r>
          </a:p>
          <a:p>
            <a:r>
              <a:rPr lang="en-US" dirty="0" smtClean="0"/>
              <a:t>Please give some research content; scope; research area; </a:t>
            </a:r>
          </a:p>
          <a:p>
            <a:r>
              <a:rPr lang="en-US" dirty="0" smtClean="0"/>
              <a:t>Please give some research contribution; </a:t>
            </a:r>
          </a:p>
          <a:p>
            <a:r>
              <a:rPr lang="en-US" dirty="0" smtClean="0"/>
              <a:t>PSU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2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would help if you can give me some “Theoretical background” of the above research objectives; </a:t>
            </a:r>
          </a:p>
          <a:p>
            <a:r>
              <a:rPr lang="en-US" dirty="0" smtClean="0"/>
              <a:t>By the way, it would help if you can give me some references of the above theory and concept; </a:t>
            </a:r>
          </a:p>
          <a:p>
            <a:r>
              <a:rPr lang="en-US" dirty="0" smtClean="0"/>
              <a:t>Another issues is I need to review literature; </a:t>
            </a:r>
          </a:p>
          <a:p>
            <a:r>
              <a:rPr lang="en-US" dirty="0" smtClean="0"/>
              <a:t>Please give me some </a:t>
            </a:r>
            <a:r>
              <a:rPr lang="en-US" smtClean="0"/>
              <a:t>literature review;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7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เชิงอรรถ</a:t>
            </a:r>
            <a:br>
              <a:rPr lang="th-TH" dirty="0" smtClean="0">
                <a:solidFill>
                  <a:srgbClr val="FF0000"/>
                </a:solidFill>
              </a:rPr>
            </a:br>
            <a:r>
              <a:rPr lang="th-TH" dirty="0" smtClean="0">
                <a:solidFill>
                  <a:srgbClr val="FF0000"/>
                </a:solidFill>
              </a:rPr>
              <a:t>เอกสารอ้างอิง</a:t>
            </a:r>
            <a:br>
              <a:rPr lang="th-TH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Citations and References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 smtClean="0"/>
              <a:t>จัดไป</a:t>
            </a:r>
          </a:p>
          <a:p>
            <a:r>
              <a:rPr lang="th-TH" b="1" dirty="0" smtClean="0"/>
              <a:t>จัดให้</a:t>
            </a:r>
          </a:p>
          <a:p>
            <a:r>
              <a:rPr lang="th-TH" b="1" dirty="0" smtClean="0"/>
              <a:t>ตามชื่อเรื่อง ตามที่ขอ จะได้เฉพาะที่อยู่บนเมฆ หรือ ธนาคารข้อมูล เหมืองข้อมูล แต่เราต้องตรวจสอบเอง ทวนสอบเอง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อาจโชคดีบ้าง อาจโชคร้ายบ้าง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ผิด ถูก เราต้อง ทวนสอบ ดูเหมือน ดูคล้ายจริงมากๆ</a:t>
            </a:r>
          </a:p>
          <a:p>
            <a:r>
              <a:rPr lang="th-TH" b="1" dirty="0" smtClean="0">
                <a:solidFill>
                  <a:srgbClr val="00B050"/>
                </a:solidFill>
              </a:rPr>
              <a:t>อาจารย์ รู้ทัน กรรมการสอบรู้ทัน บางวารสาร กองบรรณาธิการรู้ทัน </a:t>
            </a:r>
          </a:p>
          <a:p>
            <a:r>
              <a:rPr lang="th-TH" b="1" dirty="0" smtClean="0">
                <a:solidFill>
                  <a:srgbClr val="00B050"/>
                </a:solidFill>
              </a:rPr>
              <a:t>หนังสือ ตำรา รู้ทัน เพราะ เขาคือ ผู้เชียวชาญเฉพาะทาง เน้นผู้เชียวชาญ</a:t>
            </a:r>
          </a:p>
          <a:p>
            <a:r>
              <a:rPr lang="th-TH" b="1" dirty="0" smtClean="0">
                <a:solidFill>
                  <a:srgbClr val="00B050"/>
                </a:solidFill>
              </a:rPr>
              <a:t>วงการผู้เชี่ยวชาญ เขามีวิธีการตรวจสอบ ทวนสอบ ที่ง่ายมากๆ ไม่แยบยล</a:t>
            </a:r>
            <a:r>
              <a:rPr lang="en-US" b="1" dirty="0" smtClean="0">
                <a:solidFill>
                  <a:srgbClr val="00B050"/>
                </a:solidFill>
              </a:rPr>
              <a:t>????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0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DF4E0-8D62-4EA3-A178-5FF1717C5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Chat GPT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th-TH" sz="3600" dirty="0">
                <a:solidFill>
                  <a:srgbClr val="FF0000"/>
                </a:solidFill>
              </a:rPr>
              <a:t>จะช่วยตามโครงสร้างบทความวิจัย</a:t>
            </a:r>
            <a:br>
              <a:rPr lang="th-TH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Citations Format: APA, Vancouver</a:t>
            </a:r>
            <a:br>
              <a:rPr lang="en-US" sz="3600" dirty="0">
                <a:solidFill>
                  <a:srgbClr val="FF0000"/>
                </a:solidFill>
              </a:rPr>
            </a:br>
            <a:endParaRPr lang="th-TH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490F2-F92D-4FE7-A80C-DE99CC00D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8472"/>
          </a:xfrm>
        </p:spPr>
        <p:txBody>
          <a:bodyPr>
            <a:normAutofit/>
          </a:bodyPr>
          <a:lstStyle/>
          <a:p>
            <a:r>
              <a:rPr lang="th-TH" sz="2800" b="1" dirty="0">
                <a:solidFill>
                  <a:srgbClr val="002060"/>
                </a:solidFill>
              </a:rPr>
              <a:t>บทคัดย่อ และคำสำคัญ </a:t>
            </a:r>
            <a:r>
              <a:rPr lang="en-US" sz="2800" b="1" dirty="0">
                <a:solidFill>
                  <a:srgbClr val="002060"/>
                </a:solidFill>
              </a:rPr>
              <a:t>(Abstract and Keywords 5 </a:t>
            </a:r>
            <a:r>
              <a:rPr lang="th-TH" sz="2800" b="1" dirty="0">
                <a:solidFill>
                  <a:srgbClr val="002060"/>
                </a:solidFill>
              </a:rPr>
              <a:t>ถึง </a:t>
            </a:r>
            <a:r>
              <a:rPr lang="en-US" sz="2800" b="1" dirty="0">
                <a:solidFill>
                  <a:srgbClr val="002060"/>
                </a:solidFill>
              </a:rPr>
              <a:t>6 </a:t>
            </a:r>
            <a:r>
              <a:rPr lang="th-TH" sz="2800" b="1" dirty="0">
                <a:solidFill>
                  <a:srgbClr val="002060"/>
                </a:solidFill>
              </a:rPr>
              <a:t>คำ</a:t>
            </a:r>
            <a:r>
              <a:rPr lang="en-US" sz="2800" b="1" dirty="0">
                <a:solidFill>
                  <a:srgbClr val="002060"/>
                </a:solidFill>
              </a:rPr>
              <a:t>)</a:t>
            </a:r>
            <a:endParaRPr lang="th-TH" sz="2800" b="1" dirty="0">
              <a:solidFill>
                <a:srgbClr val="002060"/>
              </a:solidFill>
            </a:endParaRPr>
          </a:p>
          <a:p>
            <a:r>
              <a:rPr lang="th-TH" sz="2800" b="1" dirty="0">
                <a:solidFill>
                  <a:srgbClr val="002060"/>
                </a:solidFill>
              </a:rPr>
              <a:t>บทนำ </a:t>
            </a:r>
            <a:r>
              <a:rPr lang="en-US" sz="2800" b="1" dirty="0">
                <a:solidFill>
                  <a:srgbClr val="002060"/>
                </a:solidFill>
              </a:rPr>
              <a:t>(Introduction) </a:t>
            </a:r>
            <a:r>
              <a:rPr lang="th-TH" sz="2800" b="1" dirty="0">
                <a:solidFill>
                  <a:srgbClr val="002060"/>
                </a:solidFill>
              </a:rPr>
              <a:t>วรรณกรรมและงานวิจัยที่เกี่ยวข้องควบคำถามวิจัยและวัตถุการวิจัย</a:t>
            </a:r>
          </a:p>
          <a:p>
            <a:r>
              <a:rPr lang="th-TH" sz="2800" b="1" dirty="0">
                <a:solidFill>
                  <a:srgbClr val="002060"/>
                </a:solidFill>
              </a:rPr>
              <a:t>แนวคิด ทฤษฎีและวรรณกรรมที่เกี่ยวข้อง </a:t>
            </a:r>
            <a:r>
              <a:rPr lang="en-US" sz="2800" b="1" dirty="0">
                <a:solidFill>
                  <a:srgbClr val="002060"/>
                </a:solidFill>
              </a:rPr>
              <a:t>(Research Concept, Theoretical Background and Former research)</a:t>
            </a:r>
          </a:p>
          <a:p>
            <a:r>
              <a:rPr lang="th-TH" sz="2800" b="1" dirty="0" smtClean="0">
                <a:solidFill>
                  <a:srgbClr val="002060"/>
                </a:solidFill>
              </a:rPr>
              <a:t>เอกสารอ้างอิง </a:t>
            </a:r>
            <a:r>
              <a:rPr lang="en-US" sz="2800" b="1" dirty="0">
                <a:solidFill>
                  <a:srgbClr val="002060"/>
                </a:solidFill>
              </a:rPr>
              <a:t>(References)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6207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r>
              <a:rPr lang="th-TH" sz="3600" dirty="0" smtClean="0">
                <a:solidFill>
                  <a:srgbClr val="FF0000"/>
                </a:solidFill>
              </a:rPr>
              <a:t>ทำให้ ทำได้</a:t>
            </a:r>
            <a:br>
              <a:rPr lang="th-TH" sz="3600" dirty="0" smtClean="0">
                <a:solidFill>
                  <a:srgbClr val="FF0000"/>
                </a:solidFill>
              </a:rPr>
            </a:br>
            <a:r>
              <a:rPr lang="th-TH" sz="3600" dirty="0" smtClean="0">
                <a:solidFill>
                  <a:srgbClr val="FF0000"/>
                </a:solidFill>
              </a:rPr>
              <a:t>แต่ต้องระวังเรื่องภาษาเขียน มีหนามยอก ก็มีหนามบ่ง</a:t>
            </a:r>
            <a:br>
              <a:rPr lang="th-TH" sz="3600" dirty="0" smtClean="0">
                <a:solidFill>
                  <a:srgbClr val="FF0000"/>
                </a:solidFill>
              </a:rPr>
            </a:br>
            <a:r>
              <a:rPr lang="th-TH" sz="3600" dirty="0" smtClean="0">
                <a:solidFill>
                  <a:srgbClr val="FF0000"/>
                </a:solidFill>
              </a:rPr>
              <a:t>เขารู้ทันหมดแล้ว เราจึงต้องมีการทวนสอบ ตรวจทาน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lvl="0"/>
            <a:r>
              <a:rPr lang="th-TH" b="1" dirty="0">
                <a:solidFill>
                  <a:srgbClr val="002060"/>
                </a:solidFill>
              </a:rPr>
              <a:t>ผลการวิจัย </a:t>
            </a:r>
            <a:r>
              <a:rPr lang="en-US" b="1" dirty="0">
                <a:solidFill>
                  <a:srgbClr val="002060"/>
                </a:solidFill>
              </a:rPr>
              <a:t>(Results)</a:t>
            </a:r>
          </a:p>
          <a:p>
            <a:pPr lvl="0"/>
            <a:r>
              <a:rPr lang="th-TH" b="1" dirty="0">
                <a:solidFill>
                  <a:srgbClr val="002060"/>
                </a:solidFill>
              </a:rPr>
              <a:t>การวิจารณ์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th-TH" b="1" dirty="0">
                <a:solidFill>
                  <a:srgbClr val="002060"/>
                </a:solidFill>
              </a:rPr>
              <a:t>การอภิปรายผล</a:t>
            </a:r>
            <a:r>
              <a:rPr lang="en-US" b="1" dirty="0">
                <a:solidFill>
                  <a:srgbClr val="002060"/>
                </a:solidFill>
              </a:rPr>
              <a:t>, (Conclusion and Discussion)</a:t>
            </a:r>
          </a:p>
          <a:p>
            <a:pPr lvl="0"/>
            <a:r>
              <a:rPr lang="th-TH" b="1" dirty="0">
                <a:solidFill>
                  <a:srgbClr val="002060"/>
                </a:solidFill>
              </a:rPr>
              <a:t>สรุป</a:t>
            </a:r>
            <a:r>
              <a:rPr lang="en-US" b="1" dirty="0">
                <a:solidFill>
                  <a:srgbClr val="002060"/>
                </a:solidFill>
              </a:rPr>
              <a:t> (Conclusion)</a:t>
            </a:r>
          </a:p>
        </p:txBody>
      </p:sp>
    </p:spTree>
    <p:extLst>
      <p:ext uri="{BB962C8B-B14F-4D97-AF65-F5344CB8AC3E}">
        <p14:creationId xmlns:p14="http://schemas.microsoft.com/office/powerpoint/2010/main" val="108555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F84D-26F9-4F5D-BDDE-45424A965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rgbClr val="002060"/>
                </a:solidFill>
              </a:rPr>
              <a:t>สิ่งที่วงวิชาการต้องตระหนัก และคำนึงถึง</a:t>
            </a:r>
            <a:br>
              <a:rPr lang="th-TH" sz="3600" b="1" dirty="0">
                <a:solidFill>
                  <a:srgbClr val="002060"/>
                </a:solidFill>
              </a:rPr>
            </a:br>
            <a:r>
              <a:rPr lang="th-TH" sz="3600" b="1" dirty="0">
                <a:solidFill>
                  <a:srgbClr val="002060"/>
                </a:solidFill>
              </a:rPr>
              <a:t>กรรมการพิจารณาตำแหน่งทางวิชาการ </a:t>
            </a:r>
            <a:br>
              <a:rPr lang="th-TH" sz="3600" b="1" dirty="0">
                <a:solidFill>
                  <a:srgbClr val="002060"/>
                </a:solidFill>
              </a:rPr>
            </a:br>
            <a:r>
              <a:rPr lang="th-TH" sz="3600" b="1" dirty="0">
                <a:solidFill>
                  <a:srgbClr val="002060"/>
                </a:solidFill>
              </a:rPr>
              <a:t>จะให้ความสำคัญอย่างมากคือ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BAF41-E335-4FA9-8B28-E31C7DEBE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32857"/>
            <a:ext cx="7886700" cy="4536504"/>
          </a:xfrm>
        </p:spPr>
        <p:txBody>
          <a:bodyPr>
            <a:normAutofit fontScale="70000" lnSpcReduction="20000"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วารสารทุกฉบับและกรรมการพิจารณาตำแหน่งทางวิชาการ จะให้ความสำคัญกับ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th-TH" b="1" dirty="0">
                <a:solidFill>
                  <a:srgbClr val="FF0000"/>
                </a:solidFill>
              </a:rPr>
              <a:t>การเป็นต้นฉบับที่ถูกต้อง ทำเอง ทั้งความคิดริเริ่ม การออกแบบ ฯลฯ </a:t>
            </a:r>
            <a:r>
              <a:rPr lang="en-US" b="1" dirty="0">
                <a:solidFill>
                  <a:srgbClr val="FF0000"/>
                </a:solidFill>
              </a:rPr>
              <a:t>(Originality) 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th-TH" b="1" dirty="0">
                <a:solidFill>
                  <a:srgbClr val="FF0000"/>
                </a:solidFill>
              </a:rPr>
              <a:t>การเป็นผลงานวิจัยที่ใหม่ ได้ข้อค้นพบใหม่ ความแปลกใหม่ </a:t>
            </a:r>
            <a:r>
              <a:rPr lang="en-US" b="1" dirty="0">
                <a:solidFill>
                  <a:srgbClr val="FF0000"/>
                </a:solidFill>
              </a:rPr>
              <a:t>(Novelty)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th-TH" b="1" dirty="0">
                <a:solidFill>
                  <a:srgbClr val="FF0000"/>
                </a:solidFill>
              </a:rPr>
              <a:t>ความสามารถใน</a:t>
            </a:r>
            <a:r>
              <a:rPr lang="th-TH" b="1" dirty="0" err="1">
                <a:solidFill>
                  <a:srgbClr val="FF0000"/>
                </a:solidFill>
              </a:rPr>
              <a:t>การทำ</a:t>
            </a:r>
            <a:r>
              <a:rPr lang="th-TH" b="1" dirty="0">
                <a:solidFill>
                  <a:srgbClr val="FF0000"/>
                </a:solidFill>
              </a:rPr>
              <a:t>ซ้ำผลวิจัย (</a:t>
            </a:r>
            <a:r>
              <a:rPr lang="en-US" b="1" dirty="0">
                <a:solidFill>
                  <a:srgbClr val="FF0000"/>
                </a:solidFill>
              </a:rPr>
              <a:t>Reproducibility) </a:t>
            </a:r>
            <a:r>
              <a:rPr lang="th-TH" b="1" dirty="0">
                <a:solidFill>
                  <a:srgbClr val="FF0000"/>
                </a:solidFill>
              </a:rPr>
              <a:t>ที่เน้นการวัด ทวนสอบหลายครั้ง หลายวิธี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th-TH" b="1" dirty="0">
                <a:solidFill>
                  <a:srgbClr val="FF0000"/>
                </a:solidFill>
              </a:rPr>
              <a:t>แต่ต้องสื่อสารเอง ไม่คัดลอก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th-TH" b="1" dirty="0">
                <a:solidFill>
                  <a:srgbClr val="002060"/>
                </a:solidFill>
              </a:rPr>
              <a:t>สำนักงานเลขานุการคณะกรรมการจริยธรรมงานวิชาการและงานวิจัย จุฬาลงกรณ์มหาวิทยาลัย</a:t>
            </a:r>
          </a:p>
          <a:p>
            <a:r>
              <a:rPr lang="th-TH" b="1" dirty="0">
                <a:solidFill>
                  <a:srgbClr val="002060"/>
                </a:solidFill>
              </a:rPr>
              <a:t>วางหลักการ อันเป็นประเด็นการละเมิดจริยธรรมงานวิชาการและงานวิจัย ไว้ดังนี้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การสร้างข้อมูลโดยมิได้เกิดขึ้นจริง </a:t>
            </a:r>
            <a:r>
              <a:rPr lang="en-US" b="1" dirty="0">
                <a:solidFill>
                  <a:srgbClr val="002060"/>
                </a:solidFill>
              </a:rPr>
              <a:t>(Fabrication)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การดัดแปลง ตัดต่อ ปกปิด เสริมต่อ บิดเบือนข้อมูลเพื่อให้ผู้อื่นเข้าใจผิด </a:t>
            </a:r>
            <a:r>
              <a:rPr lang="en-US" b="1" dirty="0">
                <a:solidFill>
                  <a:srgbClr val="002060"/>
                </a:solidFill>
              </a:rPr>
              <a:t>(Falsification)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การคัดลอก หรือ ลอกเลียนผลงานของผู้อื่นโดยม</a:t>
            </a:r>
            <a:r>
              <a:rPr lang="th-TH" b="1" dirty="0" err="1">
                <a:solidFill>
                  <a:srgbClr val="002060"/>
                </a:solidFill>
              </a:rPr>
              <a:t>ิช</a:t>
            </a:r>
            <a:r>
              <a:rPr lang="th-TH" b="1" dirty="0">
                <a:solidFill>
                  <a:srgbClr val="002060"/>
                </a:solidFill>
              </a:rPr>
              <a:t>อบ </a:t>
            </a:r>
            <a:r>
              <a:rPr lang="en-US" b="1" dirty="0">
                <a:solidFill>
                  <a:srgbClr val="002060"/>
                </a:solidFill>
              </a:rPr>
              <a:t>(Plagiarism)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การเป็นหรือไม่ได้เป็นผู้นิพนธ์โดยไม่เหมาะสม </a:t>
            </a:r>
            <a:r>
              <a:rPr lang="en-US" b="1" dirty="0">
                <a:solidFill>
                  <a:srgbClr val="002060"/>
                </a:solidFill>
              </a:rPr>
              <a:t>(Misconduct in Authorship)</a:t>
            </a:r>
          </a:p>
          <a:p>
            <a:endParaRPr lang="th-TH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8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th-TH" sz="2600" b="1" dirty="0">
                <a:solidFill>
                  <a:srgbClr val="002060"/>
                </a:solidFill>
                <a:ea typeface="+mn-ea"/>
                <a:cs typeface="Cordia New" panose="020B0304020202020204" pitchFamily="34" charset="-34"/>
              </a:rPr>
              <a:t>ข้อมูลและระเบียบวิธีการวิจัย </a:t>
            </a:r>
            <a:r>
              <a:rPr lang="th-TH" sz="2600" b="1" dirty="0" smtClean="0">
                <a:solidFill>
                  <a:srgbClr val="002060"/>
                </a:solidFill>
                <a:ea typeface="+mn-ea"/>
                <a:cs typeface="Cordia New" panose="020B0304020202020204" pitchFamily="34" charset="-34"/>
              </a:rPr>
              <a:t/>
            </a:r>
            <a:br>
              <a:rPr lang="th-TH" sz="2600" b="1" dirty="0" smtClean="0">
                <a:solidFill>
                  <a:srgbClr val="002060"/>
                </a:solidFill>
                <a:ea typeface="+mn-ea"/>
                <a:cs typeface="Cordia New" panose="020B0304020202020204" pitchFamily="34" charset="-34"/>
              </a:rPr>
            </a:br>
            <a:r>
              <a:rPr lang="en-US" sz="2600" b="1" dirty="0" smtClean="0">
                <a:solidFill>
                  <a:srgbClr val="002060"/>
                </a:solidFill>
                <a:ea typeface="+mn-ea"/>
                <a:cs typeface="+mn-cs"/>
              </a:rPr>
              <a:t>Data </a:t>
            </a:r>
            <a:r>
              <a:rPr lang="en-US" sz="2600" b="1" dirty="0">
                <a:solidFill>
                  <a:srgbClr val="002060"/>
                </a:solidFill>
                <a:ea typeface="+mn-ea"/>
                <a:cs typeface="+mn-cs"/>
              </a:rPr>
              <a:t>and Research Methodology (Data and Method)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b="1" dirty="0" smtClean="0"/>
              <a:t>เก็บข้อมูลอย่างไร</a:t>
            </a:r>
          </a:p>
          <a:p>
            <a:r>
              <a:rPr lang="th-TH" sz="4400" b="1" dirty="0" smtClean="0"/>
              <a:t>เก็บอะไร</a:t>
            </a:r>
          </a:p>
          <a:p>
            <a:r>
              <a:rPr lang="th-TH" sz="4400" b="1" dirty="0" smtClean="0"/>
              <a:t>วิเคราะห์อย่างไร</a:t>
            </a:r>
          </a:p>
          <a:p>
            <a:r>
              <a:rPr lang="th-TH" sz="4400" b="1" dirty="0" smtClean="0"/>
              <a:t>ควรเก็บข้อมูลเมื่อได้</a:t>
            </a:r>
          </a:p>
        </p:txBody>
      </p:sp>
    </p:spTree>
    <p:extLst>
      <p:ext uri="{BB962C8B-B14F-4D97-AF65-F5344CB8AC3E}">
        <p14:creationId xmlns:p14="http://schemas.microsoft.com/office/powerpoint/2010/main" val="419431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5112568" cy="1440160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4000" dirty="0" smtClean="0">
                <a:solidFill>
                  <a:srgbClr val="FF0000"/>
                </a:solidFill>
                <a:ea typeface="+mn-ea"/>
                <a:cs typeface="+mn-cs"/>
              </a:rPr>
              <a:t>“Put </a:t>
            </a:r>
            <a:r>
              <a:rPr lang="en-US" sz="4000" dirty="0">
                <a:solidFill>
                  <a:srgbClr val="FF0000"/>
                </a:solidFill>
                <a:ea typeface="+mn-ea"/>
                <a:cs typeface="+mn-cs"/>
              </a:rPr>
              <a:t>the right man into the right </a:t>
            </a:r>
            <a:r>
              <a:rPr lang="en-US" sz="4000" dirty="0" smtClean="0">
                <a:solidFill>
                  <a:srgbClr val="FF0000"/>
                </a:solidFill>
                <a:ea typeface="+mn-ea"/>
                <a:cs typeface="+mn-cs"/>
              </a:rPr>
              <a:t>job”</a:t>
            </a:r>
            <a:r>
              <a:rPr lang="en-US" sz="4000" dirty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en-US" sz="4000" dirty="0">
                <a:solidFill>
                  <a:srgbClr val="FF0000"/>
                </a:solidFill>
                <a:ea typeface="+mn-ea"/>
                <a:cs typeface="+mn-cs"/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pPr lvl="0"/>
            <a:r>
              <a:rPr lang="th-TH" b="1" dirty="0">
                <a:solidFill>
                  <a:srgbClr val="0070C0"/>
                </a:solidFill>
              </a:rPr>
              <a:t>วิเคราะห์สถิติได้ไหม ได้ แต่ต้องแปลงข้อมูล ให้เหมาะมสม ทำไม่ยาก แต่ อย่าทำ เพราะอาจแปลงพลาดได้</a:t>
            </a: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Put the right man into the right job</a:t>
            </a:r>
          </a:p>
          <a:p>
            <a:pPr lvl="0"/>
            <a:r>
              <a:rPr lang="th-TH" b="1" dirty="0">
                <a:solidFill>
                  <a:srgbClr val="0070C0"/>
                </a:solidFill>
              </a:rPr>
              <a:t>แปลภาษา ต้องใช้ </a:t>
            </a:r>
            <a:r>
              <a:rPr lang="en-US" b="1" dirty="0">
                <a:solidFill>
                  <a:srgbClr val="0070C0"/>
                </a:solidFill>
              </a:rPr>
              <a:t>software </a:t>
            </a:r>
            <a:r>
              <a:rPr lang="th-TH" b="1" dirty="0">
                <a:solidFill>
                  <a:srgbClr val="0070C0"/>
                </a:solidFill>
              </a:rPr>
              <a:t>ที่สร้างขึ้นมาช่วยแปล </a:t>
            </a:r>
            <a:r>
              <a:rPr lang="en-US" b="1" dirty="0">
                <a:solidFill>
                  <a:srgbClr val="0070C0"/>
                </a:solidFill>
              </a:rPr>
              <a:t>Chat GPT </a:t>
            </a:r>
            <a:r>
              <a:rPr lang="th-TH" b="1" dirty="0">
                <a:solidFill>
                  <a:srgbClr val="0070C0"/>
                </a:solidFill>
              </a:rPr>
              <a:t>ช่วยเกลา ช่วยแปลได้บ้าง หลังจากนั้น ตามด้วยเฉพาะทาง</a:t>
            </a:r>
          </a:p>
          <a:p>
            <a:pPr lvl="0"/>
            <a:r>
              <a:rPr lang="th-TH" b="1" dirty="0">
                <a:solidFill>
                  <a:srgbClr val="0070C0"/>
                </a:solidFill>
              </a:rPr>
              <a:t>สถิติ ต้องใช้ </a:t>
            </a:r>
            <a:r>
              <a:rPr lang="en-US" b="1" dirty="0">
                <a:solidFill>
                  <a:srgbClr val="0070C0"/>
                </a:solidFill>
              </a:rPr>
              <a:t>software </a:t>
            </a:r>
            <a:r>
              <a:rPr lang="th-TH" b="1" dirty="0">
                <a:solidFill>
                  <a:srgbClr val="0070C0"/>
                </a:solidFill>
              </a:rPr>
              <a:t>ทางสถิติจะเหมาะสมกว่า </a:t>
            </a:r>
            <a:r>
              <a:rPr lang="en-US" b="1" dirty="0">
                <a:solidFill>
                  <a:srgbClr val="0070C0"/>
                </a:solidFill>
              </a:rPr>
              <a:t>version </a:t>
            </a:r>
            <a:r>
              <a:rPr lang="th-TH" b="1" dirty="0">
                <a:solidFill>
                  <a:srgbClr val="0070C0"/>
                </a:solidFill>
              </a:rPr>
              <a:t>ใหม่ ก้าวทันโลกข้อมูลมากๆ แข่งกับ </a:t>
            </a:r>
            <a:r>
              <a:rPr lang="en-US" b="1" dirty="0">
                <a:solidFill>
                  <a:srgbClr val="0070C0"/>
                </a:solidFill>
              </a:rPr>
              <a:t>AI, AI </a:t>
            </a:r>
            <a:r>
              <a:rPr lang="th-TH" b="1" dirty="0">
                <a:solidFill>
                  <a:srgbClr val="0070C0"/>
                </a:solidFill>
              </a:rPr>
              <a:t>ตามหลัง </a:t>
            </a:r>
            <a:r>
              <a:rPr lang="en-US" b="1" dirty="0">
                <a:solidFill>
                  <a:srgbClr val="0070C0"/>
                </a:solidFill>
              </a:rPr>
              <a:t>Software </a:t>
            </a:r>
            <a:r>
              <a:rPr lang="th-TH" b="1" dirty="0">
                <a:solidFill>
                  <a:srgbClr val="0070C0"/>
                </a:solidFill>
              </a:rPr>
              <a:t>สถิติ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1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211DF-513D-4716-8495-739B5A64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Chat GPT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ช่วยเราได้ </a:t>
            </a:r>
            <a:r>
              <a:rPr lang="en-US" dirty="0">
                <a:solidFill>
                  <a:srgbClr val="FF0000"/>
                </a:solidFill>
              </a:rPr>
              <a:t>80 %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1C159-3B18-43F9-A45F-777B5C4E7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/>
              <a:t>แนะนำขนาดตัวอย่าง</a:t>
            </a:r>
          </a:p>
          <a:p>
            <a:r>
              <a:rPr lang="th-TH" dirty="0"/>
              <a:t>แนะนำวิธีการสุ่มตัวอย่าง</a:t>
            </a:r>
          </a:p>
          <a:p>
            <a:r>
              <a:rPr lang="th-TH" dirty="0"/>
              <a:t>แนะนำสถิติสำหรับการวิเคราะห์ข้อมูล พร</a:t>
            </a:r>
            <a:r>
              <a:rPr lang="th-TH" dirty="0" err="1"/>
              <a:t>้ม</a:t>
            </a:r>
            <a:r>
              <a:rPr lang="th-TH" dirty="0"/>
              <a:t>ลักษณะตาราง</a:t>
            </a:r>
          </a:p>
          <a:p>
            <a:r>
              <a:rPr lang="th-TH" b="1" dirty="0">
                <a:solidFill>
                  <a:srgbClr val="FF0000"/>
                </a:solidFill>
              </a:rPr>
              <a:t>แนะนำการเขียน และเขียนให้ในทุกขั้นตอน</a:t>
            </a:r>
          </a:p>
          <a:p>
            <a:r>
              <a:rPr lang="th-TH" b="1" dirty="0">
                <a:solidFill>
                  <a:srgbClr val="FF0000"/>
                </a:solidFill>
              </a:rPr>
              <a:t>แต่</a:t>
            </a:r>
          </a:p>
          <a:p>
            <a:r>
              <a:rPr lang="th-TH" b="1" dirty="0">
                <a:solidFill>
                  <a:srgbClr val="FF0000"/>
                </a:solidFill>
              </a:rPr>
              <a:t>เราต้องแทรก เพิ่มเติม ข้อมูลของเราเองให้ถูกต้อง เพื่อให้มีน้ำหนักมากขึ้น</a:t>
            </a:r>
          </a:p>
          <a:p>
            <a:r>
              <a:rPr lang="th-TH" b="1" dirty="0">
                <a:solidFill>
                  <a:srgbClr val="FF0000"/>
                </a:solidFill>
              </a:rPr>
              <a:t>จัดตารางเอง นำข้อมูลจาก </a:t>
            </a:r>
            <a:r>
              <a:rPr lang="en-US" b="1" dirty="0">
                <a:solidFill>
                  <a:srgbClr val="FF0000"/>
                </a:solidFill>
              </a:rPr>
              <a:t>printout </a:t>
            </a:r>
            <a:r>
              <a:rPr lang="th-TH" b="1" dirty="0">
                <a:solidFill>
                  <a:srgbClr val="FF0000"/>
                </a:solidFill>
              </a:rPr>
              <a:t>ใส่ลงตารางเอง</a:t>
            </a:r>
          </a:p>
          <a:p>
            <a:r>
              <a:rPr lang="th-TH" b="1" dirty="0">
                <a:solidFill>
                  <a:srgbClr val="FF0000"/>
                </a:solidFill>
              </a:rPr>
              <a:t>นำ </a:t>
            </a:r>
            <a:r>
              <a:rPr lang="en-US" b="1" dirty="0">
                <a:solidFill>
                  <a:srgbClr val="FF0000"/>
                </a:solidFill>
              </a:rPr>
              <a:t>Model Goodness of Fit </a:t>
            </a:r>
            <a:r>
              <a:rPr lang="th-TH" b="1" dirty="0">
                <a:solidFill>
                  <a:srgbClr val="FF0000"/>
                </a:solidFill>
              </a:rPr>
              <a:t>ใส่เอง</a:t>
            </a:r>
          </a:p>
          <a:p>
            <a:r>
              <a:rPr lang="th-TH" b="1" dirty="0">
                <a:solidFill>
                  <a:srgbClr val="FF0000"/>
                </a:solidFill>
              </a:rPr>
              <a:t>นำ </a:t>
            </a:r>
            <a:r>
              <a:rPr lang="en-US" b="1" dirty="0">
                <a:solidFill>
                  <a:srgbClr val="FF0000"/>
                </a:solidFill>
              </a:rPr>
              <a:t>Coefficient </a:t>
            </a:r>
            <a:r>
              <a:rPr lang="th-TH" b="1" dirty="0">
                <a:solidFill>
                  <a:srgbClr val="FF0000"/>
                </a:solidFill>
              </a:rPr>
              <a:t>ใส่ลงไปเอง</a:t>
            </a:r>
          </a:p>
          <a:p>
            <a:r>
              <a:rPr lang="th-TH" b="1" dirty="0">
                <a:solidFill>
                  <a:srgbClr val="FF0000"/>
                </a:solidFill>
              </a:rPr>
              <a:t>ตรวจ </a:t>
            </a:r>
            <a:r>
              <a:rPr lang="en-US" b="1" dirty="0">
                <a:solidFill>
                  <a:srgbClr val="FF0000"/>
                </a:solidFill>
              </a:rPr>
              <a:t>Turnitin </a:t>
            </a:r>
            <a:r>
              <a:rPr lang="th-TH" b="1" dirty="0">
                <a:solidFill>
                  <a:srgbClr val="FF0000"/>
                </a:solidFill>
              </a:rPr>
              <a:t>ด้วยทุกครั้งเมื่อทำงานเสร็จ</a:t>
            </a:r>
          </a:p>
        </p:txBody>
      </p:sp>
    </p:spTree>
    <p:extLst>
      <p:ext uri="{BB962C8B-B14F-4D97-AF65-F5344CB8AC3E}">
        <p14:creationId xmlns:p14="http://schemas.microsoft.com/office/powerpoint/2010/main" val="304863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</a:t>
            </a:r>
            <a:r>
              <a:rPr lang="th-TH" dirty="0"/>
              <a:t>และ </a:t>
            </a:r>
            <a:r>
              <a:rPr lang="en-US" dirty="0"/>
              <a:t>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ต้องหาวารสารที่เกี่ยวข้องกับเรื่องที่เราทำก่อน</a:t>
            </a:r>
          </a:p>
          <a:p>
            <a:r>
              <a:rPr lang="th-TH" b="1" dirty="0">
                <a:solidFill>
                  <a:srgbClr val="FF0000"/>
                </a:solidFill>
              </a:rPr>
              <a:t>และต้องตรงกับสาขาวิชาที่เราขอตำแหน่ง </a:t>
            </a:r>
          </a:p>
          <a:p>
            <a:r>
              <a:rPr lang="th-TH" b="1" dirty="0">
                <a:solidFill>
                  <a:srgbClr val="FF0000"/>
                </a:solidFill>
              </a:rPr>
              <a:t>หากเป็น </a:t>
            </a:r>
            <a:r>
              <a:rPr lang="th-TH" b="1" dirty="0" err="1">
                <a:solidFill>
                  <a:srgbClr val="FF0000"/>
                </a:solidFill>
              </a:rPr>
              <a:t>นศ</a:t>
            </a:r>
            <a:r>
              <a:rPr lang="th-TH" b="1" dirty="0">
                <a:solidFill>
                  <a:srgbClr val="FF0000"/>
                </a:solidFill>
              </a:rPr>
              <a:t> ต้องตรงกับสาขาที่จะจบการศึกษา</a:t>
            </a:r>
          </a:p>
          <a:p>
            <a:r>
              <a:rPr lang="en-US" dirty="0"/>
              <a:t>Journal </a:t>
            </a:r>
            <a:r>
              <a:rPr lang="en-US" dirty="0" err="1"/>
              <a:t>Suggester</a:t>
            </a:r>
            <a:endParaRPr lang="en-US" dirty="0"/>
          </a:p>
          <a:p>
            <a:r>
              <a:rPr lang="en-US" dirty="0"/>
              <a:t>Journal Finder</a:t>
            </a:r>
          </a:p>
          <a:p>
            <a:r>
              <a:rPr lang="en-US" dirty="0" err="1"/>
              <a:t>scimago</a:t>
            </a:r>
            <a:r>
              <a:rPr lang="en-US" dirty="0"/>
              <a:t> journal Rank</a:t>
            </a:r>
          </a:p>
          <a:p>
            <a:r>
              <a:rPr lang="en-US" dirty="0" err="1"/>
              <a:t>scimago</a:t>
            </a:r>
            <a:r>
              <a:rPr lang="en-US" dirty="0"/>
              <a:t> country Rank</a:t>
            </a:r>
          </a:p>
          <a:p>
            <a:r>
              <a:rPr lang="en-US" dirty="0"/>
              <a:t>References</a:t>
            </a:r>
          </a:p>
          <a:p>
            <a:r>
              <a:rPr lang="th-TH" b="1" dirty="0">
                <a:solidFill>
                  <a:srgbClr val="FF0000"/>
                </a:solidFill>
              </a:rPr>
              <a:t>ให้ </a:t>
            </a:r>
            <a:r>
              <a:rPr lang="en-US" b="1" dirty="0">
                <a:solidFill>
                  <a:srgbClr val="FF0000"/>
                </a:solidFill>
              </a:rPr>
              <a:t>Chat GPT </a:t>
            </a:r>
            <a:r>
              <a:rPr lang="th-TH" b="1" dirty="0">
                <a:solidFill>
                  <a:srgbClr val="FF0000"/>
                </a:solidFill>
              </a:rPr>
              <a:t>ช่วยเขียนบทคัดย่อก่อนเลย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7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ข้อพึงทราบ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3.5 </a:t>
            </a:r>
            <a:r>
              <a:rPr lang="th-TH" b="1" dirty="0" smtClean="0">
                <a:solidFill>
                  <a:srgbClr val="FF0000"/>
                </a:solidFill>
              </a:rPr>
              <a:t>ทำงานได้ประมาณ </a:t>
            </a:r>
            <a:r>
              <a:rPr lang="en-US" b="1" dirty="0" smtClean="0">
                <a:solidFill>
                  <a:srgbClr val="FF0000"/>
                </a:solidFill>
              </a:rPr>
              <a:t>35 </a:t>
            </a:r>
            <a:r>
              <a:rPr lang="th-TH" b="1" dirty="0" smtClean="0">
                <a:solidFill>
                  <a:srgbClr val="FF0000"/>
                </a:solidFill>
              </a:rPr>
              <a:t>ถึง </a:t>
            </a:r>
            <a:r>
              <a:rPr lang="en-US" b="1" dirty="0" smtClean="0">
                <a:solidFill>
                  <a:srgbClr val="FF0000"/>
                </a:solidFill>
              </a:rPr>
              <a:t>40 </a:t>
            </a:r>
            <a:r>
              <a:rPr lang="th-TH" b="1" dirty="0" smtClean="0">
                <a:solidFill>
                  <a:srgbClr val="FF0000"/>
                </a:solidFill>
              </a:rPr>
              <a:t>การช่วยเหลือ แต่ขึ้นอยู่กับความหนาแน่นของจำนวนผู้ใช้ทั่วโลกขณะนั้น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จะจำรหัสเครื่องของเราตลอด วิธีแก้ไขคือ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ปิดเครื่องคอมฯ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ถอดปลั๊ก </a:t>
            </a:r>
            <a:r>
              <a:rPr lang="en-US" b="1" dirty="0" smtClean="0">
                <a:solidFill>
                  <a:srgbClr val="FF0000"/>
                </a:solidFill>
              </a:rPr>
              <a:t>Modem Router Wireless </a:t>
            </a:r>
            <a:r>
              <a:rPr lang="th-TH" b="1" dirty="0" smtClean="0">
                <a:solidFill>
                  <a:srgbClr val="FF0000"/>
                </a:solidFill>
              </a:rPr>
              <a:t>ของเรา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Router </a:t>
            </a:r>
            <a:r>
              <a:rPr lang="en-US" b="1" dirty="0" err="1" smtClean="0">
                <a:solidFill>
                  <a:srgbClr val="FF0000"/>
                </a:solidFill>
              </a:rPr>
              <a:t>Wifi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นั่นแหละ ประมาณ </a:t>
            </a:r>
            <a:r>
              <a:rPr lang="en-US" b="1" dirty="0" smtClean="0">
                <a:solidFill>
                  <a:srgbClr val="FF0000"/>
                </a:solidFill>
              </a:rPr>
              <a:t>5 </a:t>
            </a:r>
            <a:r>
              <a:rPr lang="th-TH" b="1" smtClean="0">
                <a:solidFill>
                  <a:srgbClr val="FF0000"/>
                </a:solidFill>
              </a:rPr>
              <a:t>นาที</a:t>
            </a:r>
            <a:endParaRPr lang="th-TH" b="1" dirty="0">
              <a:solidFill>
                <a:srgbClr val="FF0000"/>
              </a:solidFill>
            </a:endParaRPr>
          </a:p>
          <a:p>
            <a:r>
              <a:rPr lang="th-TH" b="1" dirty="0" smtClean="0">
                <a:solidFill>
                  <a:srgbClr val="FF0000"/>
                </a:solidFill>
              </a:rPr>
              <a:t>จะช่วยให้เราทำงานใหม่ได้อีก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จึงต้อง </a:t>
            </a:r>
            <a:r>
              <a:rPr lang="en-US" b="1" dirty="0" smtClean="0">
                <a:solidFill>
                  <a:srgbClr val="FF0000"/>
                </a:solidFill>
              </a:rPr>
              <a:t>copy </a:t>
            </a:r>
            <a:r>
              <a:rPr lang="th-TH" b="1" dirty="0" smtClean="0">
                <a:solidFill>
                  <a:srgbClr val="FF0000"/>
                </a:solidFill>
              </a:rPr>
              <a:t>งานเก็บใว้ด้วย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66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2 objectives. Or there are two main research results.</a:t>
            </a:r>
          </a:p>
          <a:p>
            <a:r>
              <a:rPr lang="en-US" dirty="0"/>
              <a:t>Number of words = 5,000; 7,000; 8000;…..15,000</a:t>
            </a:r>
          </a:p>
          <a:p>
            <a:r>
              <a:rPr lang="en-US" dirty="0"/>
              <a:t>(</a:t>
            </a:r>
            <a:r>
              <a:rPr lang="en-US" dirty="0" err="1"/>
              <a:t>Sawangdee</a:t>
            </a:r>
            <a:r>
              <a:rPr lang="en-US" dirty="0"/>
              <a:t> et al, 2020: Abstract)</a:t>
            </a:r>
          </a:p>
          <a:p>
            <a:r>
              <a:rPr lang="th-TH" dirty="0"/>
              <a:t>(โยธิน แสวงดี</a:t>
            </a:r>
            <a:r>
              <a:rPr lang="en-US" dirty="0"/>
              <a:t>, 2563:</a:t>
            </a:r>
            <a:r>
              <a:rPr lang="th-TH"/>
              <a:t> บทคัดย่อ)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การเขียนบทความวิจัย</a:t>
            </a:r>
            <a:br>
              <a:rPr lang="th-TH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</a:t>
            </a:r>
          </a:p>
          <a:p>
            <a:r>
              <a:rPr lang="en-US" dirty="0"/>
              <a:t>Where, Who</a:t>
            </a:r>
          </a:p>
          <a:p>
            <a:r>
              <a:rPr lang="en-US" dirty="0" smtClean="0"/>
              <a:t>When</a:t>
            </a:r>
          </a:p>
          <a:p>
            <a:r>
              <a:rPr lang="en-US" dirty="0" smtClean="0"/>
              <a:t>Who</a:t>
            </a:r>
            <a:endParaRPr lang="en-US" dirty="0"/>
          </a:p>
          <a:p>
            <a:r>
              <a:rPr lang="en-US" dirty="0"/>
              <a:t>Why</a:t>
            </a:r>
          </a:p>
          <a:p>
            <a:r>
              <a:rPr lang="en-US" dirty="0" smtClean="0"/>
              <a:t>How</a:t>
            </a:r>
          </a:p>
          <a:p>
            <a:r>
              <a:rPr lang="en-US" smtClean="0"/>
              <a:t>Whom</a:t>
            </a:r>
            <a:endParaRPr lang="en-US" dirty="0"/>
          </a:p>
          <a:p>
            <a:r>
              <a:rPr lang="en-US" dirty="0"/>
              <a:t>Transition</a:t>
            </a:r>
          </a:p>
        </p:txBody>
      </p:sp>
    </p:spTree>
    <p:extLst>
      <p:ext uri="{BB962C8B-B14F-4D97-AF65-F5344CB8AC3E}">
        <p14:creationId xmlns:p14="http://schemas.microsoft.com/office/powerpoint/2010/main" val="24230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14561-29CD-484E-9FA6-F0F8CB0BE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หลักการสำคัญ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559FB-6C23-4A57-959D-01E57CB5F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4000" b="1" dirty="0">
                <a:solidFill>
                  <a:srgbClr val="FF0000"/>
                </a:solidFill>
              </a:rPr>
              <a:t>ต้องใช้คำวิชาการ </a:t>
            </a:r>
            <a:r>
              <a:rPr lang="en-US" sz="4000" b="1">
                <a:solidFill>
                  <a:srgbClr val="FF0000"/>
                </a:solidFill>
              </a:rPr>
              <a:t>(Technical Terms)</a:t>
            </a:r>
          </a:p>
          <a:p>
            <a:r>
              <a:rPr lang="en-US" sz="4000" b="1">
                <a:solidFill>
                  <a:srgbClr val="FF0000"/>
                </a:solidFill>
              </a:rPr>
              <a:t>1 </a:t>
            </a:r>
            <a:r>
              <a:rPr lang="th-TH" sz="4000" b="1" dirty="0">
                <a:solidFill>
                  <a:srgbClr val="FF0000"/>
                </a:solidFill>
              </a:rPr>
              <a:t>ย่อหน้า </a:t>
            </a:r>
            <a:r>
              <a:rPr lang="en-US" sz="4000" b="1" dirty="0">
                <a:solidFill>
                  <a:srgbClr val="FF0000"/>
                </a:solidFill>
              </a:rPr>
              <a:t>1 </a:t>
            </a:r>
            <a:r>
              <a:rPr lang="th-TH" sz="4000" b="1" dirty="0">
                <a:solidFill>
                  <a:srgbClr val="FF0000"/>
                </a:solidFill>
              </a:rPr>
              <a:t>ประเด็น </a:t>
            </a:r>
            <a:r>
              <a:rPr lang="en-US" sz="4000" b="1" dirty="0">
                <a:solidFill>
                  <a:srgbClr val="FF0000"/>
                </a:solidFill>
              </a:rPr>
              <a:t>1 Tense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Transition</a:t>
            </a:r>
            <a:r>
              <a:rPr lang="th-TH" sz="4000" b="1" dirty="0">
                <a:solidFill>
                  <a:srgbClr val="FF0000"/>
                </a:solidFill>
              </a:rPr>
              <a:t> การเชื่อมโยง ระหว่างย่อหน้ากับย่อหน้า</a:t>
            </a:r>
          </a:p>
          <a:p>
            <a:r>
              <a:rPr lang="th-TH" sz="4000" b="1" dirty="0">
                <a:solidFill>
                  <a:srgbClr val="FF0000"/>
                </a:solidFill>
              </a:rPr>
              <a:t>การเชื่อมโยงระหว่างย่อหน้ากับตาราง กราฟ และรูปภาพ</a:t>
            </a:r>
          </a:p>
          <a:p>
            <a:r>
              <a:rPr lang="th-TH" sz="4000" b="1" dirty="0">
                <a:solidFill>
                  <a:srgbClr val="FF0000"/>
                </a:solidFill>
              </a:rPr>
              <a:t>การอ้างอิงต้องไม่อ้างซ้ำ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1 </a:t>
            </a:r>
            <a:r>
              <a:rPr lang="th-TH" sz="4000" b="1" dirty="0">
                <a:solidFill>
                  <a:srgbClr val="FF0000"/>
                </a:solidFill>
              </a:rPr>
              <a:t>เอกสารควรอ้างเพียงครั้งเดียว</a:t>
            </a:r>
          </a:p>
        </p:txBody>
      </p:sp>
    </p:spTree>
    <p:extLst>
      <p:ext uri="{BB962C8B-B14F-4D97-AF65-F5344CB8AC3E}">
        <p14:creationId xmlns:p14="http://schemas.microsoft.com/office/powerpoint/2010/main" val="265054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C0825-0A2B-45DA-9C97-FB3C1848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>
                <a:solidFill>
                  <a:srgbClr val="FF0000"/>
                </a:solidFill>
              </a:rPr>
              <a:t>การพิจารณาในการตีความหมาย</a:t>
            </a:r>
            <a:br>
              <a:rPr lang="th-TH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ผลการวิเคราะห์ข้อมูลจากการวิจัยเชิงปริมาณ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28F96-6D0B-4DB7-8026-B4F4AEC80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th-TH" dirty="0"/>
              <a:t>ผลการวิจัยในเชิงปริมาณ</a:t>
            </a:r>
          </a:p>
          <a:p>
            <a:r>
              <a:rPr lang="th-TH" dirty="0"/>
              <a:t>จะแสดงออกมาในลักษณะของ ตาราง กราฟ รูปภาพที่เกิดจากการจำลอง </a:t>
            </a:r>
            <a:r>
              <a:rPr lang="en-US" dirty="0"/>
              <a:t>(Simulation) </a:t>
            </a:r>
            <a:r>
              <a:rPr lang="th-TH" dirty="0"/>
              <a:t>หรือ จากการใช้คำสั่ง </a:t>
            </a:r>
            <a:r>
              <a:rPr lang="en-US" dirty="0"/>
              <a:t>Plot</a:t>
            </a:r>
          </a:p>
          <a:p>
            <a:r>
              <a:rPr lang="th-TH" dirty="0"/>
              <a:t>ดังนั้นต้องอ่านจาก</a:t>
            </a:r>
          </a:p>
          <a:p>
            <a:r>
              <a:rPr lang="en-US" dirty="0"/>
              <a:t>PTDDS</a:t>
            </a:r>
          </a:p>
          <a:p>
            <a:r>
              <a:rPr lang="en-US" dirty="0"/>
              <a:t>Patterns Trends Degree Differential Similarity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734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3EDC2-89EB-4EB7-BF06-6B61DEA15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ผลการวิจัยในเชิงคุณภาพ</a:t>
            </a:r>
            <a:br>
              <a:rPr lang="th-TH" b="1" dirty="0">
                <a:solidFill>
                  <a:srgbClr val="FF0000"/>
                </a:solidFill>
              </a:rPr>
            </a:br>
            <a:r>
              <a:rPr lang="th-TH" b="1" dirty="0">
                <a:solidFill>
                  <a:srgbClr val="FF0000"/>
                </a:solidFill>
              </a:rPr>
              <a:t>จะเน้นที่การเชื่อมโยงทุกมิติ</a:t>
            </a:r>
            <a:br>
              <a:rPr lang="th-TH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Transition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DCF7A-EED6-46D8-B8DB-F1D2E5A0E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th-TH" sz="2800" dirty="0"/>
              <a:t>จะนิยมให้แสดง</a:t>
            </a:r>
          </a:p>
          <a:p>
            <a:r>
              <a:rPr lang="th-TH" sz="2800" dirty="0"/>
              <a:t>ตาราง</a:t>
            </a:r>
          </a:p>
          <a:p>
            <a:r>
              <a:rPr lang="th-TH" sz="2800" dirty="0"/>
              <a:t>รูปภาพ</a:t>
            </a:r>
          </a:p>
          <a:p>
            <a:r>
              <a:rPr lang="th-TH" sz="2800" dirty="0"/>
              <a:t>แผนภาพ </a:t>
            </a:r>
            <a:r>
              <a:rPr lang="en-US" sz="2800" dirty="0"/>
              <a:t>(</a:t>
            </a:r>
            <a:r>
              <a:rPr lang="th-TH" sz="2800" dirty="0"/>
              <a:t>ที่เป็นผลการสังเคราะห์จากผลการวิเคราะห์ข้อมูลออกมาให้ตกผลึกเป็นแผนภาพแสดงการเชื่อมโยงตามเหตุและผล ตามลำดับของตัวกำหนดว่าอะไรต้องมาก่อน อะไรต้องเป็นผลสืบเนื่องถัดมา</a:t>
            </a:r>
            <a:r>
              <a:rPr lang="en-US" sz="2800" dirty="0"/>
              <a:t>)</a:t>
            </a:r>
          </a:p>
          <a:p>
            <a:r>
              <a:rPr lang="th-TH" sz="2800" b="1" dirty="0">
                <a:solidFill>
                  <a:srgbClr val="FF0000"/>
                </a:solidFill>
              </a:rPr>
              <a:t>การยกตัวอย่างคำพูด บทสนทนา </a:t>
            </a:r>
            <a:r>
              <a:rPr lang="en-US" sz="2800" b="1" dirty="0">
                <a:solidFill>
                  <a:srgbClr val="FF0000"/>
                </a:solidFill>
              </a:rPr>
              <a:t>(Quotation) </a:t>
            </a:r>
            <a:r>
              <a:rPr lang="th-TH" sz="2800" b="1" dirty="0">
                <a:solidFill>
                  <a:srgbClr val="FF0000"/>
                </a:solidFill>
              </a:rPr>
              <a:t>แต่ต้องไม่มาก จุดละ </a:t>
            </a:r>
            <a:r>
              <a:rPr lang="en-US" sz="2800" b="1" dirty="0">
                <a:solidFill>
                  <a:srgbClr val="FF0000"/>
                </a:solidFill>
              </a:rPr>
              <a:t>2-3 </a:t>
            </a:r>
            <a:r>
              <a:rPr lang="th-TH" sz="2800" b="1" dirty="0">
                <a:solidFill>
                  <a:srgbClr val="FF0000"/>
                </a:solidFill>
              </a:rPr>
              <a:t>คำพูด รูปภาพ แผนภาพ</a:t>
            </a:r>
          </a:p>
        </p:txBody>
      </p:sp>
    </p:spTree>
    <p:extLst>
      <p:ext uri="{BB962C8B-B14F-4D97-AF65-F5344CB8AC3E}">
        <p14:creationId xmlns:p14="http://schemas.microsoft.com/office/powerpoint/2010/main" val="350560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พี่แอล\วิชา waste\pumpkin background1.jpg"/>
          <p:cNvPicPr>
            <a:picLocks noChangeAspect="1" noChangeArrowheads="1"/>
          </p:cNvPicPr>
          <p:nvPr/>
        </p:nvPicPr>
        <p:blipFill>
          <a:blip r:embed="rId2"/>
          <a:srcRect t="60686"/>
          <a:stretch>
            <a:fillRect/>
          </a:stretch>
        </p:blipFill>
        <p:spPr bwMode="auto">
          <a:xfrm>
            <a:off x="0" y="5500702"/>
            <a:ext cx="9144000" cy="13572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3528" y="356463"/>
            <a:ext cx="8496944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th-TH" altLang="en-US" sz="3600" b="1" dirty="0">
                <a:solidFill>
                  <a:schemeClr val="accent5">
                    <a:lumMod val="75000"/>
                  </a:schemeClr>
                </a:solidFill>
              </a:rPr>
              <a:t>ประเภทและระเบียบวิธีการวิจัยกับข้อมูล</a:t>
            </a:r>
            <a:endParaRPr lang="th-TH" sz="2800" b="1" dirty="0">
              <a:solidFill>
                <a:schemeClr val="accent5">
                  <a:lumMod val="75000"/>
                </a:schemeClr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26313" y="47466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694538"/>
              </p:ext>
            </p:extLst>
          </p:nvPr>
        </p:nvGraphicFramePr>
        <p:xfrm>
          <a:off x="323526" y="1340768"/>
          <a:ext cx="8496948" cy="4937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20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482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คำถามวิจัย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วัตถุประสงค์การวิจัย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ประเภทและระเบียบวิธีการวิจัย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ผลการวิเคราะห์ข้อมูล</a:t>
                      </a:r>
                      <a:r>
                        <a:rPr lang="th-TH" sz="2000" b="1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(</a:t>
                      </a:r>
                      <a:r>
                        <a:rPr lang="en-US" sz="2000" b="1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Output Result</a:t>
                      </a:r>
                      <a:r>
                        <a:rPr lang="th-TH" sz="2000" b="1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)</a:t>
                      </a:r>
                      <a:endParaRPr lang="th-TH" sz="2000" b="1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อ่าน/พิจารณา/ตีความหมาย/แปลความหมาย/แปลค่าฯ/อธิบายความหมาย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การอภิปรายผล</a:t>
                      </a:r>
                      <a:r>
                        <a:rPr lang="th-TH" sz="2000" b="1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(</a:t>
                      </a:r>
                      <a:r>
                        <a:rPr lang="en-US" sz="2000" b="1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Discussion</a:t>
                      </a:r>
                      <a:r>
                        <a:rPr lang="th-TH" sz="2000" b="1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) คือ การนำผลการวิจัย/วรรณกรรม/ที่ผ่านมาสนับสนุนข้อค้นพบของเราเพื่อให้ผู้อ่านเข้าใจในข้อค้นพบลึกซึ้งมากขึ้น</a:t>
                      </a:r>
                      <a:endParaRPr lang="th-TH" sz="2000" b="1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008"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วิทยาศาสตร์ทุกประเภท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ตาราง กราฟ รูปภาพ แผนภูมิ แผนภาพ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เชิงปริมาณ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ตาราง กราฟ รูปภาพ แผนภูมิ แผนภาพ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เชิงคุณภาพ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b="1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ปรากฏการณ์</a:t>
                      </a:r>
                      <a:r>
                        <a:rPr lang="th-TH" sz="2000" b="1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สัญลักษณ์ รูปภาพ ฯลฯ</a:t>
                      </a:r>
                      <a:endParaRPr lang="th-TH" sz="2000" b="1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14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th-TH" b="1" kern="100" dirty="0" smtClean="0">
                <a:solidFill>
                  <a:srgbClr val="00B0F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หลักการเขียนเนื้อหาในแต่ละ </a:t>
            </a:r>
            <a:r>
              <a:rPr lang="en-US" b="1" kern="100" dirty="0" smtClean="0">
                <a:solidFill>
                  <a:srgbClr val="00B0F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Paragraph </a:t>
            </a:r>
            <a:r>
              <a:rPr lang="th-TH" b="1" kern="100" dirty="0" smtClean="0">
                <a:solidFill>
                  <a:srgbClr val="00B0F0"/>
                </a:solidFill>
                <a:latin typeface="TH SarabunPSK" panose="020B0500040200020003" pitchFamily="34" charset="-34"/>
                <a:ea typeface="Times New Roman" panose="02020603050405020304" pitchFamily="18" charset="0"/>
              </a:rPr>
              <a:t>ควรทำอย่างไร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    </a:t>
            </a:r>
            <a:r>
              <a:rPr lang="en-US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1 </a:t>
            </a:r>
            <a:r>
              <a:rPr lang="th-TH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ย่อหน้า</a:t>
            </a:r>
            <a:endParaRPr lang="en-US" b="1" kern="100" dirty="0" smtClean="0">
              <a:solidFill>
                <a:srgbClr val="FF000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Cordia New" panose="020B0304020202020204" pitchFamily="34" charset="-34"/>
            </a:endParaRP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    </a:t>
            </a:r>
            <a:r>
              <a:rPr lang="en-US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1 </a:t>
            </a:r>
            <a:r>
              <a:rPr lang="th-TH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ประเด็น </a:t>
            </a:r>
            <a:endParaRPr lang="en-US" b="1" kern="100" dirty="0" smtClean="0">
              <a:solidFill>
                <a:srgbClr val="FF000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Cordia New" panose="020B0304020202020204" pitchFamily="34" charset="-34"/>
            </a:endParaRPr>
          </a:p>
          <a:p>
            <a:pPr marL="0" lvl="0" indent="0">
              <a:buNone/>
            </a:pPr>
            <a:r>
              <a:rPr lang="en-US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  </a:t>
            </a:r>
            <a:r>
              <a:rPr lang="th-TH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โดยให้คิด เพื่อวางหลักการเขียนก่อนว่า ในย่อหน้านี้จะเขียนกี่   </a:t>
            </a:r>
          </a:p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th-TH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 บรรทัด กำหนดพื้นที่บังคับตนเองก่อน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  และคิดว่าจะสื่อสารประเด็นใด ชัดเจน แม่นยำ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  ในย่อหน้านี้และจะใช้คำวิชาการคำใดบ้าง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   </a:t>
            </a:r>
            <a:r>
              <a:rPr lang="en-US" b="1" kern="100" dirty="0" smtClean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English </a:t>
            </a:r>
            <a:r>
              <a:rPr lang="th-TH" b="1" kern="100" dirty="0" smtClean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kern="100" dirty="0" smtClean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1 paragraph 1 issue 1 tense</a:t>
            </a:r>
            <a:endParaRPr lang="en-US" b="1" kern="100" dirty="0">
              <a:solidFill>
                <a:srgbClr val="FF0000"/>
              </a:solidFill>
              <a:effectLst/>
              <a:latin typeface="Cordia New" panose="020B0304020202020204" pitchFamily="34" charset="-34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4697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FF0000"/>
                </a:solidFill>
              </a:rPr>
              <a:t>วิธี การคิด ให้นึกถึงก่อนว่า ย่อหน้านี้มีวัตถุประสงค์จะสื่อสารเรื่องอะไร</a:t>
            </a:r>
          </a:p>
          <a:p>
            <a:r>
              <a:rPr lang="th-TH" sz="3600" b="1" dirty="0" smtClean="0">
                <a:solidFill>
                  <a:srgbClr val="FF0000"/>
                </a:solidFill>
              </a:rPr>
              <a:t>จะใช้วิจัย วรรณกรรมอะไร มาร่วมบรรยาย หรือ เสริมด้วย</a:t>
            </a:r>
          </a:p>
          <a:p>
            <a:r>
              <a:rPr lang="th-TH" sz="3600" b="1" dirty="0" smtClean="0">
                <a:solidFill>
                  <a:srgbClr val="FF0000"/>
                </a:solidFill>
              </a:rPr>
              <a:t>เขียนบรรยายความที่เน้นการใช้คำทางวิชาการ</a:t>
            </a:r>
          </a:p>
          <a:p>
            <a:r>
              <a:rPr lang="th-TH" sz="3600" b="1" dirty="0" smtClean="0">
                <a:solidFill>
                  <a:srgbClr val="FF0000"/>
                </a:solidFill>
              </a:rPr>
              <a:t>สรุปประเด็นหลักที่สื่อสารข้างต้น เช่น จะเห็นได้ว่า อาจจะกล่าวได้ว่าฯลฯ แล้วโยงสู่ย่อหน้าถัดไป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3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1" y="2155022"/>
            <a:ext cx="857929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th-TH" altLang="en-US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ngsana New" panose="02020603050405020304" pitchFamily="18" charset="-34"/>
              </a:rPr>
              <a:t>เริ่มต้นด้วยประโยคหลักที่ชัดเจนตรงตามเนื้อหาที่จะเขียน</a:t>
            </a:r>
            <a:endParaRPr kumimoji="0" lang="en-US" altLang="en-US" sz="36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ngsana New" panose="02020603050405020304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th-TH" alt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มีประโยคสนับสนุน ขยายความเพื่อเน้นให้ประโยคหลักเด่น</a:t>
            </a:r>
            <a:endParaRPr kumimoji="0" lang="th-TH" altLang="en-US" sz="36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ngsana New" panose="02020603050405020304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th-TH" alt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มี</a:t>
            </a:r>
            <a:r>
              <a:rPr kumimoji="0" lang="th-TH" altLang="en-US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ngsana New" panose="02020603050405020304" pitchFamily="18" charset="-34"/>
              </a:rPr>
              <a:t>หลักฐาน ชี้ให้เห็นตัวอย่าง</a:t>
            </a:r>
            <a:r>
              <a:rPr lang="th-TH" altLang="en-US" sz="3600" dirty="0" smtClean="0">
                <a:solidFill>
                  <a:srgbClr val="FF0000"/>
                </a:solidFill>
                <a:latin typeface="Arial" panose="020B0604020202020204" pitchFamily="34" charset="0"/>
              </a:rPr>
              <a:t>ด้วยการใช้ข้อความ</a:t>
            </a:r>
            <a:r>
              <a:rPr lang="th-TH" alt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ที่มี</a:t>
            </a:r>
            <a:r>
              <a:rPr kumimoji="0" lang="th-TH" altLang="en-US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ngsana New" panose="02020603050405020304" pitchFamily="18" charset="-34"/>
              </a:rPr>
              <a:t>การอ้างอิงจากแหล่งที่น่าเชื่อถือ</a:t>
            </a:r>
            <a:endParaRPr kumimoji="0" lang="en-US" altLang="en-US" sz="36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th-TH" altLang="en-US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ngsana New" panose="02020603050405020304" pitchFamily="18" charset="-34"/>
              </a:rPr>
              <a:t>รักษาความต่อเนื่อง</a:t>
            </a:r>
            <a:r>
              <a:rPr lang="th-TH" altLang="en-US" sz="3600" dirty="0" smtClean="0">
                <a:solidFill>
                  <a:srgbClr val="FF0000"/>
                </a:solidFill>
                <a:latin typeface="Arial" panose="020B0604020202020204" pitchFamily="34" charset="0"/>
              </a:rPr>
              <a:t>ของเนื้อหาด้วยการใช้คำใน</a:t>
            </a:r>
            <a:r>
              <a:rPr kumimoji="0" lang="th-TH" altLang="en-US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ngsana New" panose="02020603050405020304" pitchFamily="18" charset="-34"/>
              </a:rPr>
              <a:t>ประโยคต่อเนื่องกันอย่างมีเหตุผลและสอดคล้องกัน</a:t>
            </a:r>
            <a:r>
              <a:rPr kumimoji="0" lang="en-US" altLang="en-US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th-TH" altLang="en-US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พยามนึกถึงคำวิชาการใว้</a:t>
            </a:r>
            <a:endParaRPr kumimoji="0" lang="en-US" altLang="en-US" sz="36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15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th-TH" sz="4000" b="1" u="sng" kern="100" dirty="0">
                <a:solidFill>
                  <a:srgbClr val="0070C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การสรุปจบประเด็นจบแต่ละย่อหน้าใช้เทคนิคการเขียนอย่างไร เพื่อให้เชื่อมโยงไปอีก</a:t>
            </a:r>
            <a:r>
              <a:rPr lang="th-TH" sz="4000" b="1" u="sng" kern="100" dirty="0" smtClean="0">
                <a:solidFill>
                  <a:srgbClr val="0070C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หัวข้อ</a:t>
            </a:r>
          </a:p>
          <a:p>
            <a:pPr marL="0" lvl="0" indent="0">
              <a:buNone/>
            </a:pPr>
            <a:r>
              <a:rPr lang="th-TH" sz="4000" b="1" kern="100" dirty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sz="4000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สรุปความเห็นของต้นเองให้กระชับ และใช้มุมมองทาง   </a:t>
            </a:r>
          </a:p>
          <a:p>
            <a:pPr marL="0" lvl="0" indent="0">
              <a:buNone/>
            </a:pPr>
            <a:r>
              <a:rPr lang="th-TH" sz="4000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sz="4000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 </a:t>
            </a:r>
            <a:r>
              <a:rPr lang="th-TH" sz="4000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วิชาการของตนมาทิ้งท้าย</a:t>
            </a:r>
            <a:endParaRPr lang="en-US" sz="4000" b="1" kern="100" dirty="0">
              <a:solidFill>
                <a:srgbClr val="FF0000"/>
              </a:solidFill>
              <a:effectLst/>
              <a:latin typeface="Cordia New" panose="020B0304020202020204" pitchFamily="34" charset="-34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618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40301-A8A2-4DB9-95C6-F7E8FF3C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Chat GPT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https://swiftlet.co.th/chat-gpt/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366D5-7C29-4B02-99B3-3945D3FBD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Artificial Intelligent</a:t>
            </a:r>
            <a:r>
              <a:rPr lang="en-US" sz="2800" dirty="0"/>
              <a:t>: AI </a:t>
            </a:r>
            <a:r>
              <a:rPr lang="th-TH" sz="2800" dirty="0"/>
              <a:t>ปัญญาประดิษฐ์ ที่สุดจะ</a:t>
            </a:r>
            <a:r>
              <a:rPr lang="th-TH" sz="2800" dirty="0" smtClean="0"/>
              <a:t>ฉลาด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Chat </a:t>
            </a:r>
            <a:r>
              <a:rPr lang="th-TH" sz="2800" dirty="0" smtClean="0"/>
              <a:t>คือ การสื่อสาร</a:t>
            </a:r>
            <a:r>
              <a:rPr lang="en-US" sz="2800" dirty="0"/>
              <a:t>"Conversational Hypertext Access Technology</a:t>
            </a:r>
            <a:r>
              <a:rPr lang="en-US" sz="2800" dirty="0" smtClean="0"/>
              <a:t>.“</a:t>
            </a:r>
          </a:p>
          <a:p>
            <a:r>
              <a:rPr lang="th-TH" sz="2800" dirty="0"/>
              <a:t>คำว่า "</a:t>
            </a:r>
            <a:r>
              <a:rPr lang="en-US" sz="2800" dirty="0"/>
              <a:t>Chat" </a:t>
            </a:r>
            <a:r>
              <a:rPr lang="th-TH" sz="2800" dirty="0"/>
              <a:t>ในชื่อของฉันย่อมาจาก "</a:t>
            </a:r>
            <a:r>
              <a:rPr lang="en-US" sz="2800" dirty="0"/>
              <a:t>Conversational Hypertext Access Technology" </a:t>
            </a:r>
            <a:r>
              <a:rPr lang="th-TH" sz="2800" dirty="0"/>
              <a:t>ซึ่งเน้นถึงหน้าที่หลักของฉัน: การสนทนาผ่านข้อความกับผู้ใช้ โดยให้ข้อมูล ความช่วยเหลือ และการโต้ตอบในลักษณะของการสนทนา ชื่อนี้เน้นถึงความสามารถของฉันในการสนทนาและโต้ตอบเหมือนมนุษย์ ในขณะที่ใช้เทคโนโลยีขั้นสูงในการเข้าใจและตอบสนองต่อคำถาม</a:t>
            </a:r>
            <a:r>
              <a:rPr lang="th-TH" sz="2800" dirty="0" smtClean="0"/>
              <a:t>ต่างๆ</a:t>
            </a:r>
            <a:endParaRPr lang="en-US" sz="2800" dirty="0" smtClean="0"/>
          </a:p>
          <a:p>
            <a:r>
              <a:rPr lang="th-TH" sz="2800" b="1" dirty="0" smtClean="0">
                <a:solidFill>
                  <a:srgbClr val="FF0000"/>
                </a:solidFill>
              </a:rPr>
              <a:t>เปิด หลายเครื่องฯ เรียกให้ช่วย ข้อความเดียวกัน จะได้คำตอบต่างกัน บางทีสลับที่ บางที คนละเรื่อง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“</a:t>
            </a:r>
            <a:r>
              <a:rPr lang="th-TH" sz="2800" b="1" dirty="0" smtClean="0">
                <a:solidFill>
                  <a:srgbClr val="FF0000"/>
                </a:solidFill>
              </a:rPr>
              <a:t>หน้าที่ของ </a:t>
            </a:r>
            <a:r>
              <a:rPr lang="en-US" sz="2800" b="1" dirty="0" smtClean="0">
                <a:solidFill>
                  <a:srgbClr val="FF0000"/>
                </a:solidFill>
              </a:rPr>
              <a:t>AI </a:t>
            </a:r>
            <a:r>
              <a:rPr lang="th-TH" sz="2800" b="1" dirty="0" smtClean="0">
                <a:solidFill>
                  <a:srgbClr val="FF0000"/>
                </a:solidFill>
              </a:rPr>
              <a:t>คือ จัดไป ผิดถูก ผมไม่ทราบ พี่พิจารณาเองนะครับ</a:t>
            </a:r>
            <a:r>
              <a:rPr lang="en-US" sz="2800" b="1" dirty="0" smtClean="0">
                <a:solidFill>
                  <a:srgbClr val="FF0000"/>
                </a:solidFill>
              </a:rPr>
              <a:t>”</a:t>
            </a:r>
          </a:p>
          <a:p>
            <a:r>
              <a:rPr lang="th-TH" sz="2800" b="1" dirty="0" smtClean="0">
                <a:solidFill>
                  <a:srgbClr val="FF0000"/>
                </a:solidFill>
              </a:rPr>
              <a:t>เราต้องไปตรวจ ทวนสอบ อีกครั้งจากฐานข้อมูล ฯลฯ ทั้งๆ ที่ก็ได้มาจากฐานข้อมูล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Data Bank/ Data Mining</a:t>
            </a:r>
            <a:endParaRPr lang="th-TH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5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h-TH" b="1" kern="100" dirty="0">
                <a:solidFill>
                  <a:srgbClr val="00B0F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คนที่ไม่มีทักษะด้านการเขียน พยายามอ่านและเขียนแต่ยังเขียนวกวน จับใจความได้ไม่ดี ต้องฝึก</a:t>
            </a:r>
            <a:r>
              <a:rPr lang="th-TH" b="1" kern="100" dirty="0" smtClean="0">
                <a:solidFill>
                  <a:srgbClr val="00B0F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อย่างไร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คิดก่อนว่าจะเขียนอะไรในย่อหน้านี้ คือ การกำหนดวัตถุประสงค์ที่จะเขียน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กำหนดร่างย่อหน้าที่จะเขียนก่อนว่า ประโยคหลักที่จะเขียนคือประโยคอะไร ประโยคสบัยสนุนประโยคหลักคืออะไร มีอ้างอิงไหม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ภาษาชัดเจนกระชับ หลีกเลี่ยงคำฟุ่มเฟือยเยิ่นเย้อซ้ำซาก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เวลาเขียน ให้แบ่งเป็นประโยคสั้นๆ แต่ชัดเจนด้วยคำภาษาวิชาการ</a:t>
            </a:r>
            <a:endParaRPr lang="en-US" b="1" kern="100" dirty="0">
              <a:solidFill>
                <a:srgbClr val="FF0000"/>
              </a:solidFill>
              <a:effectLst/>
              <a:latin typeface="Cordia New" panose="020B0304020202020204" pitchFamily="34" charset="-34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315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การใช้คำแบบใดที่ไม่เหมาะสมในการเขียน</a:t>
            </a: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วิทยานิพนธ์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ไม่ควรเขียนภาษาพูด แต่เขียนเป็นภาษาสารคดีได้  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ไม่เขียนคำจำเจซ้ำซาก เว้นแต่คำหลักๆ ต้องต่อเนื่อง เช่น คำว่า </a:t>
            </a:r>
            <a:r>
              <a:rPr lang="en-US" b="1" kern="100" dirty="0" smtClean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mental health,</a:t>
            </a:r>
          </a:p>
          <a:p>
            <a:pPr marL="0" lvl="0" indent="0">
              <a:buNone/>
            </a:pPr>
            <a:r>
              <a:rPr lang="en-US" b="1" kern="100" dirty="0" smtClean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health care </a:t>
            </a:r>
            <a:endParaRPr lang="th-TH" b="1" kern="100" dirty="0" smtClean="0">
              <a:solidFill>
                <a:srgbClr val="0070C0"/>
              </a:solidFill>
              <a:effectLst/>
              <a:latin typeface="Cordia New" panose="020B0304020202020204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0070C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คำย้อนกลับไปกลับมา คำวกวน คำย้อนแย้ง ขัดกันกับประโยคที่ผ่านมา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คำไม่สุภาพ คำหยาบ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0070C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คำสำนวนที่ไม่เป็นทางการ เว้นแต่คำพูดในข้อมูลเชิงคุณภาพจากเรื่อเล่า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0070C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คำที่มีความหมายคลุมเครือ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0070C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คำพวกนี้ใช้บ่อยๆ ไม่ดี เช่น ซึ่ง จึง ฉะนั้น นั้น ดังนี้ ดังนี้ ฉะนี้ ดังกล่าว </a:t>
            </a:r>
            <a:endParaRPr lang="en-US" b="1" kern="100" dirty="0">
              <a:solidFill>
                <a:srgbClr val="0070C0"/>
              </a:solidFill>
              <a:effectLst/>
              <a:latin typeface="Cordia New" panose="020B0304020202020204" pitchFamily="34" charset="-34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2203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คำที่สามารถนำมาใช้ได้บ่อยเพื่อเชื่อมประโยคให้ดูน่าสนใจ มีอะไรบ้าง และควรใช้</a:t>
            </a: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อย่างไร</a:t>
            </a:r>
          </a:p>
          <a:p>
            <a:pPr marL="0" lvl="0" indent="0">
              <a:buNone/>
            </a:pPr>
            <a:r>
              <a:rPr lang="th-TH" sz="4200" b="1" kern="100" dirty="0" smtClean="0">
                <a:solidFill>
                  <a:srgbClr val="00206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การยกตัวอย่างเป็นเรื่องที่สำคัญมากๆ</a:t>
            </a:r>
          </a:p>
          <a:p>
            <a:pPr marL="0" lvl="0" indent="0">
              <a:buNone/>
            </a:pPr>
            <a:r>
              <a:rPr lang="th-TH" sz="2400" kern="100" dirty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sz="2400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</a:t>
            </a:r>
            <a:r>
              <a:rPr lang="th-TH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ตัวอย่างเช่น </a:t>
            </a:r>
          </a:p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</a:t>
            </a:r>
            <a:r>
              <a:rPr lang="th-TH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เช่น </a:t>
            </a:r>
          </a:p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</a:t>
            </a:r>
            <a:r>
              <a:rPr lang="th-TH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อาทิ </a:t>
            </a:r>
          </a:p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</a:t>
            </a:r>
            <a:r>
              <a:rPr lang="th-TH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อาทิ เช่น </a:t>
            </a:r>
          </a:p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</a:t>
            </a:r>
            <a:r>
              <a:rPr lang="th-TH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ได้แก่</a:t>
            </a:r>
          </a:p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เช่นเดียวกัน</a:t>
            </a:r>
          </a:p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ทำนองเดียวกัน</a:t>
            </a:r>
          </a:p>
          <a:p>
            <a:pPr marL="0" lvl="0" indent="0">
              <a:buNone/>
            </a:pP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 ถัดจากนี้ไป</a:t>
            </a:r>
          </a:p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ข้อสังเกตหนึ่ง อีกประการหนึ่ง ประการถัดไป คือ ลำดับต่อไปคือ</a:t>
            </a:r>
          </a:p>
          <a:p>
            <a:pPr marL="0" lvl="0" indent="0">
              <a:buNone/>
            </a:pPr>
            <a:r>
              <a:rPr lang="th-TH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</a:t>
            </a:r>
            <a:r>
              <a:rPr lang="th-TH" b="1" kern="100" dirty="0" smtClean="0">
                <a:solidFill>
                  <a:srgbClr val="00206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นำมาเป็นประโยคเสริมเพื่อให้เนื้อหาโดดเด่นน่าอ่านเข้าใจในความรู้นั้นๆมากขึ้น</a:t>
            </a:r>
            <a:endParaRPr lang="en-US" b="1" kern="100" dirty="0">
              <a:solidFill>
                <a:srgbClr val="002060"/>
              </a:solidFill>
              <a:effectLst/>
              <a:latin typeface="Cordia New" panose="020B0304020202020204" pitchFamily="34" charset="-34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0370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th-TH" sz="4000" b="1" kern="100" dirty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เขียนงานอย่างไรให้มีความน่าสนใจ ให้น่าสนใจ ผู้อ่าน</a:t>
            </a:r>
            <a:r>
              <a:rPr lang="th-TH" sz="4000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เข้าใจ</a:t>
            </a:r>
          </a:p>
          <a:p>
            <a:pPr marL="0" lvl="0" indent="0">
              <a:buNone/>
            </a:pPr>
            <a:r>
              <a:rPr lang="th-TH" sz="4000" b="1" kern="100" dirty="0" smtClean="0">
                <a:solidFill>
                  <a:srgbClr val="FF0000"/>
                </a:solidFill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เริ่มต้นด้วยประโยคที่ดึงดูดใจผู้อ่าน</a:t>
            </a:r>
          </a:p>
          <a:p>
            <a:pPr marL="0" lvl="0" indent="0">
              <a:buNone/>
            </a:pPr>
            <a:r>
              <a:rPr lang="th-TH" sz="4000" b="1" kern="100" dirty="0" smtClean="0">
                <a:solidFill>
                  <a:srgbClr val="FF0000"/>
                </a:solidFill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กระชับ ชัดเจน รู้จริงในเรื่องนั้น</a:t>
            </a:r>
            <a:endParaRPr lang="th-TH" sz="4000" b="1" kern="100" dirty="0" smtClean="0">
              <a:solidFill>
                <a:srgbClr val="FF0000"/>
              </a:solidFill>
              <a:effectLst/>
              <a:latin typeface="Cordia New" panose="020B0304020202020204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lvl="0" indent="0">
              <a:buNone/>
            </a:pPr>
            <a:r>
              <a:rPr lang="th-TH" sz="3900" b="1" kern="100" dirty="0" smtClean="0"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เน้นประโยคเสริมที่เป็นการขยายความเพื่อให้ผู้อ่านคิดตามแบบเห็นภาพ เช่น แนวโน้ม การเปลี่ยนแปลง คล้ายๆกับการสื่อสารให้เห็นภาพแบบมีชีวิต</a:t>
            </a:r>
          </a:p>
          <a:p>
            <a:pPr marL="0" lvl="0" indent="0">
              <a:buNone/>
            </a:pPr>
            <a:r>
              <a:rPr lang="th-TH" sz="3900" b="1" kern="100" dirty="0" smtClean="0">
                <a:effectLst/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อาจอ้างอิง</a:t>
            </a:r>
            <a:r>
              <a:rPr lang="th-TH" sz="3900" b="1" kern="100" dirty="0" smtClean="0">
                <a:latin typeface="Cordia New" panose="020B0304020202020204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ข้อความของนักวิชาการที่มีชื่อเสียงทางด้านนั้นมาเสริม</a:t>
            </a:r>
            <a:endParaRPr lang="en-US" sz="3900" b="1" kern="100" dirty="0">
              <a:effectLst/>
              <a:latin typeface="Cordia New" panose="020B0304020202020204" pitchFamily="34" charset="-34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469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GPT</a:t>
            </a:r>
            <a:r>
              <a:rPr lang="en-US" sz="15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a typeface="+mn-ea"/>
                <a:cs typeface="+mn-cs"/>
              </a:rPr>
              <a:t>"</a:t>
            </a:r>
            <a:r>
              <a:rPr lang="en-US" sz="3600" dirty="0">
                <a:solidFill>
                  <a:srgbClr val="FF0000"/>
                </a:solidFill>
                <a:ea typeface="+mn-ea"/>
                <a:cs typeface="+mn-cs"/>
              </a:rPr>
              <a:t>Generative Pre-trained Transformer."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en-US" sz="1600" dirty="0"/>
              <a:t>GPT stands for "Generative Pre-trained Transformer." It refers to a type of artificial intelligence model developed by </a:t>
            </a:r>
            <a:r>
              <a:rPr lang="en-US" sz="1600" dirty="0" err="1"/>
              <a:t>OpenAI</a:t>
            </a:r>
            <a:r>
              <a:rPr lang="en-US" sz="1600" dirty="0"/>
              <a:t>. Here's a breakdown of each component:</a:t>
            </a:r>
          </a:p>
          <a:p>
            <a:endParaRPr lang="en-US" sz="1600" dirty="0"/>
          </a:p>
          <a:p>
            <a:r>
              <a:rPr lang="en-US" sz="1600" dirty="0"/>
              <a:t>1. </a:t>
            </a:r>
            <a:r>
              <a:rPr lang="en-US" sz="1600" b="1" dirty="0">
                <a:solidFill>
                  <a:srgbClr val="FF0000"/>
                </a:solidFill>
              </a:rPr>
              <a:t>**Generative**: </a:t>
            </a:r>
            <a:r>
              <a:rPr lang="en-US" sz="1600" dirty="0"/>
              <a:t>This indicates that the model can generate text based on the input it receives. It creates responses, stories, articles, and other forms of text content.</a:t>
            </a:r>
          </a:p>
          <a:p>
            <a:endParaRPr lang="en-US" sz="1600" dirty="0"/>
          </a:p>
          <a:p>
            <a:r>
              <a:rPr lang="en-US" sz="1600" dirty="0"/>
              <a:t>2</a:t>
            </a:r>
            <a:r>
              <a:rPr lang="en-US" sz="1600" b="1" dirty="0">
                <a:solidFill>
                  <a:srgbClr val="FF0000"/>
                </a:solidFill>
              </a:rPr>
              <a:t>. **Pre-trained**: </a:t>
            </a:r>
            <a:r>
              <a:rPr lang="en-US" sz="1600" dirty="0"/>
              <a:t>The model is initially trained on a large corpus of text data before it is fine-tuned for specific tasks. This pre-training helps the model understand language patterns, grammar, and context.</a:t>
            </a:r>
          </a:p>
          <a:p>
            <a:endParaRPr lang="en-US" sz="1600" dirty="0"/>
          </a:p>
          <a:p>
            <a:r>
              <a:rPr lang="en-US" sz="1600" dirty="0"/>
              <a:t>3. </a:t>
            </a:r>
            <a:r>
              <a:rPr lang="en-US" sz="1600" b="1" dirty="0">
                <a:solidFill>
                  <a:srgbClr val="FF0000"/>
                </a:solidFill>
              </a:rPr>
              <a:t>**Transformer**: </a:t>
            </a:r>
            <a:r>
              <a:rPr lang="en-US" sz="1600" dirty="0"/>
              <a:t>This refers to the underlying architecture of the model, which is a type of neural network specifically designed for handling sequential data, such as text. The Transformer architecture allows the model to understand and generate text more effectively by capturing long-range dependencies and contextual information.</a:t>
            </a:r>
          </a:p>
          <a:p>
            <a:endParaRPr lang="en-US" sz="1600" dirty="0"/>
          </a:p>
          <a:p>
            <a:r>
              <a:rPr lang="en-US" sz="1600" dirty="0"/>
              <a:t>Overall, GPT is a powerful AI model that can understand and generate human-like text, making it useful for a wide range of applications in natural language processing.</a:t>
            </a:r>
          </a:p>
        </p:txBody>
      </p:sp>
    </p:spTree>
    <p:extLst>
      <p:ext uri="{BB962C8B-B14F-4D97-AF65-F5344CB8AC3E}">
        <p14:creationId xmlns:p14="http://schemas.microsoft.com/office/powerpoint/2010/main" val="27696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ChatCPT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40000" lnSpcReduction="20000"/>
          </a:bodyPr>
          <a:lstStyle/>
          <a:p>
            <a:r>
              <a:rPr lang="en-US" sz="5100" b="1" dirty="0"/>
              <a:t>GPT </a:t>
            </a:r>
            <a:r>
              <a:rPr lang="th-TH" sz="5100" b="1" dirty="0"/>
              <a:t>ย่อมาจาก "</a:t>
            </a:r>
            <a:r>
              <a:rPr lang="en-US" sz="5100" b="1" dirty="0"/>
              <a:t>Generative Pre-trained Transformer" </a:t>
            </a:r>
            <a:r>
              <a:rPr lang="th-TH" sz="5100" b="1" dirty="0"/>
              <a:t>ซึ่งหมายถึงรูปแบบของปัญญาประดิษฐ์ที่พัฒนาโดย </a:t>
            </a:r>
            <a:r>
              <a:rPr lang="en-US" sz="5100" b="1" dirty="0" err="1"/>
              <a:t>OpenAI</a:t>
            </a:r>
            <a:r>
              <a:rPr lang="en-US" sz="5100" b="1" dirty="0"/>
              <a:t> </a:t>
            </a:r>
            <a:r>
              <a:rPr lang="th-TH" sz="5100" b="1" dirty="0"/>
              <a:t>นี่คือรายละเอียดของแต่ละองค์ประกอบ:</a:t>
            </a:r>
          </a:p>
          <a:p>
            <a:endParaRPr lang="th-TH" dirty="0"/>
          </a:p>
          <a:p>
            <a:r>
              <a:rPr lang="th-TH" sz="4400" b="1" dirty="0">
                <a:solidFill>
                  <a:srgbClr val="FF0000"/>
                </a:solidFill>
              </a:rPr>
              <a:t>1. **</a:t>
            </a:r>
            <a:r>
              <a:rPr lang="en-US" sz="4400" b="1" dirty="0">
                <a:solidFill>
                  <a:srgbClr val="FF0000"/>
                </a:solidFill>
              </a:rPr>
              <a:t>Generative (</a:t>
            </a:r>
            <a:r>
              <a:rPr lang="th-TH" sz="4400" b="1" dirty="0">
                <a:solidFill>
                  <a:srgbClr val="FF0000"/>
                </a:solidFill>
              </a:rPr>
              <a:t>การสร้างสรรค์)**: ซึ่งระบุว่ารูปแบบนี้สามารถสร้างข้อความตามข้อมูลที่ได้รับ มันสามารถสร้างการตอบกลับ, เรื่องราว, บทความ และเนื้อหาข้อความรูปแบบอื่นๆ</a:t>
            </a:r>
          </a:p>
          <a:p>
            <a:endParaRPr lang="th-TH" sz="4400" b="1" dirty="0">
              <a:solidFill>
                <a:srgbClr val="FF0000"/>
              </a:solidFill>
            </a:endParaRPr>
          </a:p>
          <a:p>
            <a:r>
              <a:rPr lang="th-TH" sz="4400" b="1" dirty="0">
                <a:solidFill>
                  <a:srgbClr val="FF0000"/>
                </a:solidFill>
              </a:rPr>
              <a:t>2. **</a:t>
            </a:r>
            <a:r>
              <a:rPr lang="en-US" sz="4400" b="1" dirty="0">
                <a:solidFill>
                  <a:srgbClr val="FF0000"/>
                </a:solidFill>
              </a:rPr>
              <a:t>Pre-trained (</a:t>
            </a:r>
            <a:r>
              <a:rPr lang="th-TH" sz="4400" b="1" dirty="0">
                <a:solidFill>
                  <a:srgbClr val="FF0000"/>
                </a:solidFill>
              </a:rPr>
              <a:t>การฝึกฝนล่วงหน้า)**: รูปแบบนี้ได้รับการฝึกฝนเบื้องต้นด้วยข้อมูลข้อความขนาดใหญ่ก่อนที่จะถูกปรับแต่งสำหรับงานเฉพาะ การฝึกฝนล่วงหน้านี้ช่วยให้รูปแบบเข้าใจรูปแบบภาษา ไวยากรณ์ และบริบท</a:t>
            </a:r>
          </a:p>
          <a:p>
            <a:endParaRPr lang="th-TH" sz="4400" b="1" dirty="0">
              <a:solidFill>
                <a:srgbClr val="FF0000"/>
              </a:solidFill>
            </a:endParaRPr>
          </a:p>
          <a:p>
            <a:r>
              <a:rPr lang="th-TH" sz="4400" b="1" dirty="0">
                <a:solidFill>
                  <a:srgbClr val="FF0000"/>
                </a:solidFill>
              </a:rPr>
              <a:t>3. **</a:t>
            </a:r>
            <a:r>
              <a:rPr lang="en-US" sz="4400" b="1" dirty="0">
                <a:solidFill>
                  <a:srgbClr val="FF0000"/>
                </a:solidFill>
              </a:rPr>
              <a:t>Transformer (</a:t>
            </a:r>
            <a:r>
              <a:rPr lang="th-TH" sz="4400" b="1" dirty="0">
                <a:solidFill>
                  <a:srgbClr val="FF0000"/>
                </a:solidFill>
              </a:rPr>
              <a:t>ทรานส์ฟอร์มเมอร์)**: ซึ่งหมายถึงสถาปัตยกรรมพื้นฐานของรูปแบบ ซึ่งเป็นประเภทของโครงข่ายประสาทที่ออกแบบมาเฉพาะสำหรับจัดการข้อมูลตามลำดับ เช่น ข้อความ สถาปัตยกรรมทรานส์ฟอร์มเมอร์ช่วยให้รูปแบบสามารถเข้าใจและสร้างข้อความได้อย่างมีประสิทธิภาพมากขึ้นโดยการจับความสัมพันธ์และข้อมูลบริบทที่ยาวนาน</a:t>
            </a:r>
          </a:p>
          <a:p>
            <a:endParaRPr lang="th-TH" sz="4400" b="1" dirty="0">
              <a:solidFill>
                <a:srgbClr val="FF0000"/>
              </a:solidFill>
            </a:endParaRPr>
          </a:p>
          <a:p>
            <a:r>
              <a:rPr lang="th-TH" sz="4400" b="1" dirty="0">
                <a:solidFill>
                  <a:srgbClr val="FF0000"/>
                </a:solidFill>
              </a:rPr>
              <a:t>โดยรวมแล้ว </a:t>
            </a:r>
            <a:r>
              <a:rPr lang="en-US" sz="4400" b="1" dirty="0">
                <a:solidFill>
                  <a:srgbClr val="FF0000"/>
                </a:solidFill>
              </a:rPr>
              <a:t>GPT </a:t>
            </a:r>
            <a:r>
              <a:rPr lang="th-TH" sz="4400" b="1" dirty="0">
                <a:solidFill>
                  <a:srgbClr val="FF0000"/>
                </a:solidFill>
              </a:rPr>
              <a:t>เป็นรูปแบบ </a:t>
            </a:r>
            <a:r>
              <a:rPr lang="en-US" sz="4400" b="1" dirty="0">
                <a:solidFill>
                  <a:srgbClr val="FF0000"/>
                </a:solidFill>
              </a:rPr>
              <a:t>AI </a:t>
            </a:r>
            <a:r>
              <a:rPr lang="th-TH" sz="4400" b="1" dirty="0">
                <a:solidFill>
                  <a:srgbClr val="FF0000"/>
                </a:solidFill>
              </a:rPr>
              <a:t>ที่มีความสามารถในการเข้าใจและสร้างข้อความที่เหมือนมนุษย์ ทำให้มีประโยชน์ในงานประมวลผลภาษาธรรมชาติหลายประการ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5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15200" cy="1854026"/>
          </a:xfrm>
        </p:spPr>
        <p:txBody>
          <a:bodyPr/>
          <a:lstStyle/>
          <a:p>
            <a:pPr eaLnBrk="1" hangingPunct="1"/>
            <a:r>
              <a:rPr lang="th-TH" altLang="en-US" sz="2400" dirty="0" smtClean="0">
                <a:solidFill>
                  <a:srgbClr val="FF0000"/>
                </a:solidFill>
              </a:rPr>
              <a:t>การไขว่าคว้าจากธนาคารข้อมูล เหมืองข้อมูล</a:t>
            </a:r>
            <a:br>
              <a:rPr lang="th-TH" altLang="en-US" sz="2400" dirty="0" smtClean="0">
                <a:solidFill>
                  <a:srgbClr val="FF0000"/>
                </a:solidFill>
              </a:rPr>
            </a:br>
            <a:r>
              <a:rPr lang="th-TH" altLang="en-US" sz="2400" dirty="0" smtClean="0">
                <a:solidFill>
                  <a:srgbClr val="FF0000"/>
                </a:solidFill>
              </a:rPr>
              <a:t>ฉางใดใกล้เคียงนำมาก่อน</a:t>
            </a:r>
            <a:br>
              <a:rPr lang="th-TH" altLang="en-US" sz="2400" dirty="0" smtClean="0">
                <a:solidFill>
                  <a:srgbClr val="FF0000"/>
                </a:solidFill>
              </a:rPr>
            </a:br>
            <a:r>
              <a:rPr lang="th-TH" altLang="en-US" sz="2400" dirty="0" smtClean="0">
                <a:solidFill>
                  <a:srgbClr val="FF0000"/>
                </a:solidFill>
              </a:rPr>
              <a:t>หน้าที่คือ ช่วย </a:t>
            </a:r>
            <a:r>
              <a:rPr lang="en-US" altLang="en-US" sz="2400" dirty="0" smtClean="0">
                <a:solidFill>
                  <a:schemeClr val="tx1"/>
                </a:solidFill>
              </a:rPr>
              <a:t>“Assist” “</a:t>
            </a:r>
            <a:r>
              <a:rPr lang="th-TH" altLang="en-US" sz="2400" dirty="0" smtClean="0">
                <a:solidFill>
                  <a:schemeClr val="tx1"/>
                </a:solidFill>
              </a:rPr>
              <a:t>ช่วยคิด ช่วยหาให้</a:t>
            </a:r>
            <a:r>
              <a:rPr lang="en-US" altLang="en-US" sz="2400" dirty="0" smtClean="0">
                <a:solidFill>
                  <a:schemeClr val="tx1"/>
                </a:solidFill>
              </a:rPr>
              <a:t/>
            </a:r>
            <a:br>
              <a:rPr lang="en-US" altLang="en-US" sz="2400" dirty="0" smtClean="0">
                <a:solidFill>
                  <a:schemeClr val="tx1"/>
                </a:solidFill>
              </a:rPr>
            </a:br>
            <a:r>
              <a:rPr lang="th-TH" altLang="en-US" sz="2400" dirty="0" smtClean="0">
                <a:solidFill>
                  <a:schemeClr val="tx1"/>
                </a:solidFill>
              </a:rPr>
              <a:t>ช่วยเขียนให้ ช่วยคำนวณให้ แต่ อย่าใว้ใจฉันมาก นะ</a:t>
            </a:r>
            <a:r>
              <a:rPr lang="en-US" altLang="en-US" sz="2400" dirty="0" smtClean="0">
                <a:solidFill>
                  <a:schemeClr val="tx1"/>
                </a:solidFill>
              </a:rPr>
              <a:t>”</a:t>
            </a:r>
            <a:endParaRPr lang="th-TH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altLang="en-US" dirty="0" smtClean="0"/>
              <a:t>         รูปที่ </a:t>
            </a:r>
            <a:r>
              <a:rPr lang="en-US" altLang="en-US" dirty="0" smtClean="0"/>
              <a:t>1                          </a:t>
            </a:r>
            <a:r>
              <a:rPr lang="th-TH" altLang="en-US" dirty="0" smtClean="0"/>
              <a:t>รูปที่ </a:t>
            </a:r>
            <a:r>
              <a:rPr lang="en-US" altLang="en-US" dirty="0" smtClean="0"/>
              <a:t>2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2                              2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    3                                       3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4       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1                  4                    1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smtClean="0"/>
              <a:t>  5                                               5</a:t>
            </a:r>
            <a:endParaRPr lang="th-TH" altLang="en-US" dirty="0" smtClean="0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133600" y="25146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 flipV="1">
            <a:off x="2133600" y="25146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914400" y="32004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914400" y="31242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1066800" y="3276600"/>
            <a:ext cx="2057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1066800" y="3200400"/>
            <a:ext cx="2133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2895600" y="3276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V="1">
            <a:off x="2971800" y="3276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5791200" y="2514600"/>
            <a:ext cx="198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 flipV="1">
            <a:off x="5791200" y="2438400"/>
            <a:ext cx="198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5029200" y="2743200"/>
            <a:ext cx="533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4953000" y="2590800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5257800" y="3200400"/>
            <a:ext cx="2438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5181600" y="3200400"/>
            <a:ext cx="2438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5257800" y="4343400"/>
            <a:ext cx="99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 flipV="1">
            <a:off x="5257800" y="4267200"/>
            <a:ext cx="99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5791200" y="2590800"/>
            <a:ext cx="5334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 flipV="1">
            <a:off x="5715000" y="2667000"/>
            <a:ext cx="5334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6553200" y="3200400"/>
            <a:ext cx="1219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H="1">
            <a:off x="6400800" y="3124200"/>
            <a:ext cx="1371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 flipV="1">
            <a:off x="6400800" y="4343400"/>
            <a:ext cx="1066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H="1">
            <a:off x="6477000" y="42672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 flipH="1" flipV="1">
            <a:off x="5943600" y="2667000"/>
            <a:ext cx="1524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5943600" y="2667000"/>
            <a:ext cx="1447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7620000" y="3276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 flipV="1">
            <a:off x="7543800" y="31242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542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7571184" cy="2057399"/>
          </a:xfrm>
        </p:spPr>
        <p:txBody>
          <a:bodyPr/>
          <a:lstStyle/>
          <a:p>
            <a:pPr eaLnBrk="1" hangingPunct="1"/>
            <a:r>
              <a:rPr lang="th-TH" altLang="en-US" sz="2400" b="1" dirty="0" smtClean="0">
                <a:solidFill>
                  <a:srgbClr val="FF0000"/>
                </a:solidFill>
              </a:rPr>
              <a:t>การใข่วคว้าจากธนาคารข้อมูล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/>
            </a:r>
            <a:br>
              <a:rPr lang="en-US" altLang="en-US" sz="2400" b="1" dirty="0" smtClean="0">
                <a:solidFill>
                  <a:srgbClr val="FF0000"/>
                </a:solidFill>
              </a:rPr>
            </a:br>
            <a:r>
              <a:rPr lang="th-TH" altLang="en-US" sz="2400" b="1" dirty="0" smtClean="0">
                <a:solidFill>
                  <a:srgbClr val="FF0000"/>
                </a:solidFill>
              </a:rPr>
              <a:t>ผิดหรือถูกเราต้องเป็นคนพิจารณา</a:t>
            </a:r>
            <a:br>
              <a:rPr lang="th-TH" altLang="en-US" sz="2400" b="1" dirty="0" smtClean="0">
                <a:solidFill>
                  <a:srgbClr val="FF0000"/>
                </a:solidFill>
              </a:rPr>
            </a:br>
            <a:r>
              <a:rPr lang="th-TH" altLang="en-US" sz="2400" b="1" dirty="0" smtClean="0">
                <a:solidFill>
                  <a:srgbClr val="FF0000"/>
                </a:solidFill>
              </a:rPr>
              <a:t>เพราะเขาทำตามคำสั่ง</a:t>
            </a:r>
            <a:br>
              <a:rPr lang="th-TH" altLang="en-US" sz="2400" b="1" dirty="0" smtClean="0">
                <a:solidFill>
                  <a:srgbClr val="FF0000"/>
                </a:solidFill>
              </a:rPr>
            </a:br>
            <a:r>
              <a:rPr lang="th-TH" altLang="en-US" sz="2400" b="1" dirty="0" smtClean="0">
                <a:solidFill>
                  <a:srgbClr val="00B050"/>
                </a:solidFill>
              </a:rPr>
              <a:t>เราต้องเข้าใจเรื่องทุนนิยม ข้อมูล มีเจ้าของ มีราคา</a:t>
            </a:r>
            <a:br>
              <a:rPr lang="th-TH" altLang="en-US" sz="2400" b="1" dirty="0" smtClean="0">
                <a:solidFill>
                  <a:srgbClr val="00B050"/>
                </a:solidFill>
              </a:rPr>
            </a:br>
            <a:r>
              <a:rPr lang="th-TH" altLang="en-US" sz="2400" b="1" dirty="0" smtClean="0">
                <a:solidFill>
                  <a:srgbClr val="00B050"/>
                </a:solidFill>
              </a:rPr>
              <a:t>สำนักพิมพ์ เป็นเจ้าของ จะนำมาใช้ต้องคำนึงถึงเรืองใดบ้าง</a:t>
            </a:r>
            <a:br>
              <a:rPr lang="th-TH" altLang="en-US" sz="2400" b="1" dirty="0" smtClean="0">
                <a:solidFill>
                  <a:srgbClr val="00B050"/>
                </a:solidFill>
              </a:rPr>
            </a:br>
            <a:r>
              <a:rPr lang="th-TH" altLang="en-US" sz="2400" b="1" dirty="0" smtClean="0">
                <a:solidFill>
                  <a:srgbClr val="00B050"/>
                </a:solidFill>
              </a:rPr>
              <a:t>ผู้ผลิต 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AI </a:t>
            </a:r>
            <a:r>
              <a:rPr lang="th-TH" altLang="en-US" sz="2400" b="1" dirty="0" smtClean="0">
                <a:solidFill>
                  <a:srgbClr val="00B050"/>
                </a:solidFill>
              </a:rPr>
              <a:t>ผลิตเพื่อ อะไรละ ไม่ใช่ให้มาช่วยเราอย่างเดียวนะ</a:t>
            </a:r>
            <a:r>
              <a:rPr lang="en-US" altLang="en-US" sz="2400" b="1" dirty="0" smtClean="0">
                <a:solidFill>
                  <a:srgbClr val="00B050"/>
                </a:solidFill>
              </a:rPr>
              <a:t>?</a:t>
            </a:r>
            <a:endParaRPr lang="th-TH" altLang="en-US" sz="2400" b="1" dirty="0" smtClean="0">
              <a:solidFill>
                <a:srgbClr val="00B05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400236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h-TH" altLang="en-US" dirty="0" smtClean="0"/>
          </a:p>
          <a:p>
            <a:pPr eaLnBrk="1" hangingPunct="1">
              <a:buFontTx/>
              <a:buNone/>
            </a:pPr>
            <a:r>
              <a:rPr lang="th-TH" altLang="en-US" dirty="0" smtClean="0"/>
              <a:t>                                   </a:t>
            </a:r>
            <a:r>
              <a:rPr lang="en-US" altLang="en-US" dirty="0" smtClean="0"/>
              <a:t>3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6                         2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1               9              8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7                       4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              5</a:t>
            </a:r>
            <a:endParaRPr lang="th-TH" altLang="en-US" dirty="0" smtClean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H="1">
            <a:off x="4495800" y="26670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048000" y="31242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743200" y="3733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V="1">
            <a:off x="3200400" y="38100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4495800" y="3886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4724400" y="31242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4724400" y="3733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 flipV="1">
            <a:off x="4724400" y="38862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 flipH="1">
            <a:off x="4495800" y="3886200"/>
            <a:ext cx="76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 flipH="1">
            <a:off x="3048000" y="3810000"/>
            <a:ext cx="1219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 flipH="1">
            <a:off x="2743200" y="3657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H="1" flipV="1">
            <a:off x="2971800" y="30480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 flipV="1">
            <a:off x="4572000" y="26670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 flipV="1">
            <a:off x="4724400" y="31242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>
            <a:off x="4876800" y="3810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>
            <a:off x="4800600" y="38862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2562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11920</TotalTime>
  <Words>2821</Words>
  <Application>Microsoft Office PowerPoint</Application>
  <PresentationFormat>On-screen Show (4:3)</PresentationFormat>
  <Paragraphs>291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Angsana New</vt:lpstr>
      <vt:lpstr>Arial</vt:lpstr>
      <vt:lpstr>Calibri</vt:lpstr>
      <vt:lpstr>Cordia New</vt:lpstr>
      <vt:lpstr>TH SarabunPSK</vt:lpstr>
      <vt:lpstr>Times New Roman</vt:lpstr>
      <vt:lpstr>ชุดรูปแบบของ Office</vt:lpstr>
      <vt:lpstr>Default Design</vt:lpstr>
      <vt:lpstr>1_Default Design</vt:lpstr>
      <vt:lpstr>การใช้ AI: ChatGPT กับงานวิจัย : ช่วยได้บ้าง ผ่อนแรงได้บ้าง </vt:lpstr>
      <vt:lpstr>ChatGPT</vt:lpstr>
      <vt:lpstr>ข้อพึงทราบ</vt:lpstr>
      <vt:lpstr>Chat GPT https://swiftlet.co.th/chat-gpt/</vt:lpstr>
      <vt:lpstr>GPT "Generative Pre-trained Transformer." </vt:lpstr>
      <vt:lpstr>ChatCPT</vt:lpstr>
      <vt:lpstr>การไขว่าคว้าจากธนาคารข้อมูล เหมืองข้อมูล ฉางใดใกล้เคียงนำมาก่อน หน้าที่คือ ช่วย “Assist” “ช่วยคิด ช่วยหาให้ ช่วยเขียนให้ ช่วยคำนวณให้ แต่ อย่าใว้ใจฉันมาก นะ”</vt:lpstr>
      <vt:lpstr>การใข่วคว้าจากธนาคารข้อมูล ผิดหรือถูกเราต้องเป็นคนพิจารณา เพราะเขาทำตามคำสั่ง เราต้องเข้าใจเรื่องทุนนิยม ข้อมูล มีเจ้าของ มีราคา สำนักพิมพ์ เป็นเจ้าของ จะนำมาใช้ต้องคำนึงถึงเรืองใดบ้าง ผู้ผลิต AI ผลิตเพื่อ อะไรละ ไม่ใช่ให้มาช่วยเราอย่างเดียวนะ?</vt:lpstr>
      <vt:lpstr>PowerPoint Presentation</vt:lpstr>
      <vt:lpstr>การทำงานของ AI จะเหมือนเดินลงบันได จะไม่นิยมลัดขั้นบรรได หรือ ลัดขั้นตอน อาจตอบมั่วได้ จะจำทุกอย่างที่เราเรียกใช้ ทั่วโลก จำมาทั้งหมด แล้วจ่ายให้ใครต่อใครที่ขอให้ช่วยในเรื่องที่ใกล้เคียงกัน เพราะ “เขาไม่รู้ว่า ใช่ ไม่ใช่”</vt:lpstr>
      <vt:lpstr>สิ่งที่วงวิชาการต้องตระหนัก และคำนึงถึง กรรมการพิจารณาตำแหน่งทางวิชาการ  จะให้ความสำคัญอย่างมากคือ</vt:lpstr>
      <vt:lpstr>TAM = Technology Acceptance Model </vt:lpstr>
      <vt:lpstr>PowerPoint Presentation</vt:lpstr>
      <vt:lpstr>การทำงาน</vt:lpstr>
      <vt:lpstr>ให้มาเยอะมากๆต้องเลือกเองว่า อะไรตรงกับเรา อาจารย์ที่ปรึกษาต้องทราบว่า ใช่หรือ ไม่ใช่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เชิงอรรถ เอกสารอ้างอิง Citations and References</vt:lpstr>
      <vt:lpstr> Chat GPT จะช่วยตามโครงสร้างบทความวิจัย Citations Format: APA, Vancouver </vt:lpstr>
      <vt:lpstr>ทำให้ ทำได้ แต่ต้องระวังเรื่องภาษาเขียน มีหนามยอก ก็มีหนามบ่ง เขารู้ทันหมดแล้ว เราจึงต้องมีการทวนสอบ ตรวจทาน</vt:lpstr>
      <vt:lpstr>สิ่งที่วงวิชาการต้องตระหนัก และคำนึงถึง กรรมการพิจารณาตำแหน่งทางวิชาการ  จะให้ความสำคัญอย่างมากคือ</vt:lpstr>
      <vt:lpstr>ข้อมูลและระเบียบวิธีการวิจัย  Data and Research Methodology (Data and Method)</vt:lpstr>
      <vt:lpstr>“Put the right man into the right job” </vt:lpstr>
      <vt:lpstr>Chat GPT ช่วยเราได้ 80 %</vt:lpstr>
      <vt:lpstr>Where และ How</vt:lpstr>
      <vt:lpstr>PowerPoint Presentation</vt:lpstr>
      <vt:lpstr>การเขียนบทความวิจัย Introduction</vt:lpstr>
      <vt:lpstr>หลักการสำคัญ</vt:lpstr>
      <vt:lpstr>การพิจารณาในการตีความหมาย ผลการวิเคราะห์ข้อมูลจากการวิจัยเชิงปริมาณ</vt:lpstr>
      <vt:lpstr>ผลการวิจัยในเชิงคุณภาพ จะเน้นที่การเชื่อมโยงทุกมิติ Transition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Bio_Poptec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Poptec</dc:creator>
  <cp:lastModifiedBy>As</cp:lastModifiedBy>
  <cp:revision>520</cp:revision>
  <dcterms:created xsi:type="dcterms:W3CDTF">2015-02-18T03:16:11Z</dcterms:created>
  <dcterms:modified xsi:type="dcterms:W3CDTF">2024-06-21T04:17:19Z</dcterms:modified>
</cp:coreProperties>
</file>